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5" r:id="rId8"/>
    <p:sldId id="264" r:id="rId9"/>
    <p:sldId id="261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FA9"/>
    <a:srgbClr val="006666"/>
    <a:srgbClr val="D9E3E1"/>
    <a:srgbClr val="BED0CD"/>
    <a:srgbClr val="455F5B"/>
    <a:srgbClr val="FFEBFF"/>
    <a:srgbClr val="FF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793F-41C8-4DAD-8A67-B13860AEBCDF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B8F66-B85D-4237-AA3A-251BA0E3B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7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8F66-B85D-4237-AA3A-251BA0E3BF5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24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5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67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98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825" y="688812"/>
            <a:ext cx="10949070" cy="688689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31825" y="1854424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520123" y="1854424"/>
            <a:ext cx="3192463" cy="1881188"/>
          </a:xfrm>
          <a:solidFill>
            <a:schemeClr val="bg2"/>
          </a:solidFill>
          <a:effectLst>
            <a:softEdge rad="25400"/>
          </a:effectLst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20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8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6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0" lvl="2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</a:pPr>
            <a:r>
              <a:rPr lang="fr-FR" dirty="0"/>
              <a:t>Troisième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388432" y="1854424"/>
            <a:ext cx="3192463" cy="1881188"/>
          </a:xfrm>
          <a:solidFill>
            <a:schemeClr val="bg1">
              <a:lumMod val="50000"/>
              <a:lumOff val="50000"/>
            </a:schemeClr>
          </a:solidFill>
          <a:effectLst>
            <a:softEdge rad="25400"/>
          </a:effectLst>
        </p:spPr>
        <p:txBody>
          <a:bodyPr anchor="ctr"/>
          <a:lstStyle>
            <a:lvl1pPr algn="ctr">
              <a:defRPr b="1"/>
            </a:lvl1pPr>
            <a:lvl3pPr>
              <a:defRPr lang="fr-FR" sz="16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0" lvl="2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</a:pPr>
            <a:r>
              <a:rPr lang="fr-FR" dirty="0"/>
              <a:t>Troisième niveau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631825" y="219076"/>
            <a:ext cx="2690924" cy="3218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631825" y="4093202"/>
            <a:ext cx="3192463" cy="1881188"/>
          </a:xfrm>
          <a:solidFill>
            <a:schemeClr val="accent4"/>
          </a:solidFill>
          <a:effectLst>
            <a:softEdge rad="254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510128" y="4113566"/>
            <a:ext cx="3192463" cy="1881188"/>
          </a:xfrm>
          <a:solidFill>
            <a:schemeClr val="bg1">
              <a:lumMod val="65000"/>
              <a:lumOff val="35000"/>
            </a:schemeClr>
          </a:solidFill>
          <a:effectLst>
            <a:softEdge rad="254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8388432" y="4093202"/>
            <a:ext cx="3192463" cy="1881188"/>
          </a:xfrm>
          <a:solidFill>
            <a:srgbClr val="8F120F"/>
          </a:solidFill>
          <a:effectLst>
            <a:softEdge rad="254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0647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91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7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6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89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72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4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68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5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953034"/>
            <a:ext cx="12192000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/>
              <a:t>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794D-146F-4236-B8A0-C5911876A293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E5D7-E627-42F5-BF82-F83A0BD15BF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0" y="204259"/>
            <a:ext cx="12192000" cy="660144"/>
          </a:xfrm>
          <a:prstGeom prst="rect">
            <a:avLst/>
          </a:prstGeom>
          <a:solidFill>
            <a:srgbClr val="8FAFA9"/>
          </a:solidFill>
        </p:spPr>
        <p:txBody>
          <a:bodyPr wrap="square" lIns="144000" tIns="144000" rIns="144000" bIns="144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/>
              <a:t>Primo Information- Le budget		</a:t>
            </a:r>
            <a:r>
              <a:rPr lang="fr-FR" sz="1800" b="1" dirty="0">
                <a:hlinkClick r:id="rId14" action="ppaction://hlinksldjump"/>
              </a:rPr>
              <a:t>Les dépenses essentielles</a:t>
            </a:r>
            <a:r>
              <a:rPr lang="fr-FR" sz="1800" b="1" dirty="0"/>
              <a:t>   	</a:t>
            </a:r>
            <a:r>
              <a:rPr lang="fr-FR" sz="1800" b="1" dirty="0">
                <a:hlinkClick r:id="rId15" action="ppaction://hlinksldjump"/>
              </a:rPr>
              <a:t>Bien gérer mon argent</a:t>
            </a:r>
            <a:r>
              <a:rPr lang="fr-FR" sz="1800" b="1" dirty="0"/>
              <a:t> 	</a:t>
            </a:r>
            <a:r>
              <a:rPr lang="fr-FR" sz="1800" b="1" dirty="0">
                <a:hlinkClick r:id="" action="ppaction://noaction"/>
              </a:rPr>
              <a:t>En cas de difficulté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34608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.ch/themes/aides-financieres-et-soutien-social/dettes-et-surendettement/parlons-cash-dettes-et-surendettemen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vamch-my.sharepoint.com/:w:/r/personal/rbe_evam_ch/_layouts/15/Doc.aspx?sourcedoc=%7B7FD94CD7-72A1-4AA3-BF37-51800EAB023D%7D&amp;file=Budget%20conseil.docx&amp;action=default&amp;mobileredirect=true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itas-dettesconseil.ch/fr/planification-du-budget/calculez-votre-budget.html" TargetMode="External"/><Relationship Id="rId3" Type="http://schemas.openxmlformats.org/officeDocument/2006/relationships/slide" Target="slide1.xml"/><Relationship Id="rId7" Type="http://schemas.openxmlformats.org/officeDocument/2006/relationships/hyperlink" Target="https://sway.office.com/VicGE8BUxbGiPiUk?ref=Li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amch-my.sharepoint.com/:w:/r/personal/rbe_evam_ch/_layouts/15/Doc.aspx?sourcedoc=%7BE4410DC8-2AE4-4DCB-9F00-6FEA56F78829%7D&amp;file=Budget%20mensuel.docx&amp;action=default&amp;mobileredirect=true" TargetMode="External"/><Relationship Id="rId5" Type="http://schemas.openxmlformats.org/officeDocument/2006/relationships/hyperlink" Target="https://app.whiteboard.microsoft.com/me/whiteboards/bad9a4d8-87a1-4a8d-8c29-c18fde212c3b?source=applauncher&amp;auth_upn=rbe@evam.ch" TargetMode="External"/><Relationship Id="rId4" Type="http://schemas.openxmlformats.org/officeDocument/2006/relationships/hyperlink" Target="https://evamch-my.sharepoint.com/:x:/g/personal/rbe_evam_ch/Efi8ZVCu-_xLnXgQGrcuaNgBy59cdp1zZerqPbEqZ1eaLA?e=4o3sA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slide" Target="slide9.xml"/><Relationship Id="rId5" Type="http://schemas.openxmlformats.org/officeDocument/2006/relationships/image" Target="../media/image7.jpeg"/><Relationship Id="rId10" Type="http://schemas.openxmlformats.org/officeDocument/2006/relationships/slide" Target="slide1.xml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slide" Target="slide5.xml"/><Relationship Id="rId21" Type="http://schemas.openxmlformats.org/officeDocument/2006/relationships/hyperlink" Target="https://www.lausanne-conso-durable.ch/" TargetMode="External"/><Relationship Id="rId7" Type="http://schemas.openxmlformats.org/officeDocument/2006/relationships/hyperlink" Target="https://www.vaudfamille.ch/N110227/seconde-main-boutiques-vetements-vestiaires-trocs-vide-grenier.html" TargetMode="External"/><Relationship Id="rId12" Type="http://schemas.openxmlformats.org/officeDocument/2006/relationships/hyperlink" Target="https://www.caritas-vaud.ch/nos-prestations/aides-materielles/epiceries-caritas" TargetMode="External"/><Relationship Id="rId17" Type="http://schemas.openxmlformats.org/officeDocument/2006/relationships/hyperlink" Target="https://jusedda.com/les-sites-ou-acheter-doccasion-en-suisse/" TargetMode="External"/><Relationship Id="rId25" Type="http://schemas.openxmlformats.org/officeDocument/2006/relationships/hyperlink" Target="http://www.renens.ch/docuploads/vie_pratique/integration/pdf/activites/Brochure_BonfilonRenens2021.pdf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hyperlink" Target="https://www.ciao.ch/themes/argent/" TargetMode="External"/><Relationship Id="rId24" Type="http://schemas.openxmlformats.org/officeDocument/2006/relationships/image" Target="../media/image21.png"/><Relationship Id="rId5" Type="http://schemas.openxmlformats.org/officeDocument/2006/relationships/hyperlink" Target="https://www.cartonsducoeur.ch/?gclid=EAIaIQobChMIvIDa-Nut8gIVZvx3Ch17LgWEEAAYASAAEgJjJ_D_BwE" TargetMode="External"/><Relationship Id="rId15" Type="http://schemas.openxmlformats.org/officeDocument/2006/relationships/hyperlink" Target="https://www.caritas-dettesconseil.ch/fr/planification-du-budget/conseils-pour-mieux-gerer-son-argent.html" TargetMode="External"/><Relationship Id="rId23" Type="http://schemas.openxmlformats.org/officeDocument/2006/relationships/hyperlink" Target="http://www.eglisemigrationvd.com/wpweb/wp-content/uploads/2015/03/Bon-filon-20163.pdf" TargetMode="External"/><Relationship Id="rId10" Type="http://schemas.openxmlformats.org/officeDocument/2006/relationships/image" Target="../media/image14.png"/><Relationship Id="rId19" Type="http://schemas.openxmlformats.org/officeDocument/2006/relationships/hyperlink" Target="https://repair-cafe.ch/fr" TargetMode="External"/><Relationship Id="rId4" Type="http://schemas.openxmlformats.org/officeDocument/2006/relationships/slide" Target="slide1.xml"/><Relationship Id="rId9" Type="http://schemas.openxmlformats.org/officeDocument/2006/relationships/hyperlink" Target="https://www.carteculture.ch/vaud/offres/trouver-une-offre" TargetMode="External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s://pages.rts.ch/emissions/abe/8297943-faire-ses-courses-a-quel-prix.html" TargetMode="External"/><Relationship Id="rId7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epoorswiss.com/fr/astuces-reduire-budget-alimentation/" TargetMode="External"/><Relationship Id="rId5" Type="http://schemas.openxmlformats.org/officeDocument/2006/relationships/hyperlink" Target="https://www.swissinfo.ch/fre/societe/blog_j-ai-voulu-%C3%AAtre-pauvre-en-suisse-pendant-un-mois---un-vrai-stress/45151204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bd.ms/share/v2/aHR0cHM6Ly93aGl0ZWJvYXJkLm1pY3Jvc29mdC5jb20vYXBpL3YxLjAvd2hpdGVib2FyZHMvcmVkZWVtLzk3ZWUxYjQzMDYyNTQ5M2ZhZDdhZjc0NmNhZGI4ZTRkXzVmYjYxN2M2LWMwZGMtNGY2ZC1iMTNkLWJkMDA4MTk0ZGEzNg==" TargetMode="External"/><Relationship Id="rId3" Type="http://schemas.openxmlformats.org/officeDocument/2006/relationships/image" Target="../media/image7.jpeg"/><Relationship Id="rId7" Type="http://schemas.openxmlformats.org/officeDocument/2006/relationships/slide" Target="slide1.xml"/><Relationship Id="rId12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hyperlink" Target="https://fiber.salt.ch/fr/help/mobile/bill-explained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wbd.ms/share/v2/aHR0cHM6Ly93aGl0ZWJvYXJkLm1pY3Jvc29mdC5jb20vYXBpL3YxLjAvd2hpdGVib2FyZHMvcmVkZWVtLzc3NDcwMDZiNjYzZTQ1NWY5NjU3ODhiYmQ3ZGJlZmUwXzVmYjYxN2M2LWMwZGMtNGY2ZC1iMTNkLWJkMDA4MTk0ZGEzNg==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app.whiteboard.microsoft.com/me/whiteboards/bad9a4d8-87a1-4a8d-8c29-c18fde212c3b?source=applauncher&amp;auth_upn=rbe@evam.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hyperlink" Target="https://app.whiteboard.microsoft.com/me/whiteboards/b19e22e3-962e-4ea7-b888-0e47d3512d09?source=applauncher&amp;auth_upn=rbe@evam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L&amp;#39;argent liquide est le moyen de paiement le plus utilisé en Suisse - SWI  swissinfo.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1" y="1651357"/>
            <a:ext cx="4909894" cy="32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0753051" y="6417730"/>
            <a:ext cx="868728" cy="276999"/>
            <a:chOff x="10706982" y="6231176"/>
            <a:chExt cx="868728" cy="276999"/>
          </a:xfrm>
        </p:grpSpPr>
        <p:sp>
          <p:nvSpPr>
            <p:cNvPr id="9" name="ZoneTexte 8"/>
            <p:cNvSpPr txBox="1"/>
            <p:nvPr/>
          </p:nvSpPr>
          <p:spPr>
            <a:xfrm>
              <a:off x="10887191" y="6231176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3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10" name="Bouton d'action : Précédent 9">
              <a:hlinkClick r:id="rId4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951755" y="1715770"/>
            <a:ext cx="6012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Vous vivez en Suisse avec un petit budget?</a:t>
            </a:r>
          </a:p>
          <a:p>
            <a:endParaRPr lang="fr-FR" dirty="0"/>
          </a:p>
          <a:p>
            <a:r>
              <a:rPr lang="fr-FR" dirty="0"/>
              <a:t>Ici vous apprendrez comment: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économiser de l’argent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éviter des difficultés financières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chercher de l’aide en cas de difficulté</a:t>
            </a:r>
          </a:p>
          <a:p>
            <a:br>
              <a:rPr lang="fr-FR" dirty="0"/>
            </a:br>
            <a:r>
              <a:rPr lang="fr-FR" b="1" dirty="0"/>
              <a:t>Réfléchir à votre budget pour bien vivre avec votre argent.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3987" y="6417730"/>
            <a:ext cx="1829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RBE / EVAM janvier 2022</a:t>
            </a:r>
          </a:p>
        </p:txBody>
      </p:sp>
    </p:spTree>
    <p:extLst>
      <p:ext uri="{BB962C8B-B14F-4D97-AF65-F5344CB8AC3E}">
        <p14:creationId xmlns:p14="http://schemas.microsoft.com/office/powerpoint/2010/main" val="40422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En cas de difficulté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100" y="1718060"/>
            <a:ext cx="6194325" cy="1306475"/>
          </a:xfrm>
          <a:prstGeom prst="rect">
            <a:avLst/>
          </a:prstGeom>
          <a:solidFill>
            <a:schemeClr val="bg1"/>
          </a:solidFill>
          <a:ln w="22225">
            <a:solidFill>
              <a:srgbClr val="004442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r>
              <a:rPr lang="fr-CH" sz="1600" b="1" dirty="0"/>
              <a:t>Tout le monde peut se trouver en difficulté financière</a:t>
            </a:r>
            <a:r>
              <a:rPr lang="fr-CH" sz="1600" dirty="0"/>
              <a:t>.</a:t>
            </a:r>
          </a:p>
          <a:p>
            <a:r>
              <a:rPr lang="fr-CH" sz="1600" dirty="0"/>
              <a:t>Il est important d’agir si vous avez des factures non-payées.</a:t>
            </a:r>
          </a:p>
          <a:p>
            <a:r>
              <a:rPr lang="fr-CH" sz="1600" dirty="0"/>
              <a:t>Vous devez payer des frais en cas de retard ou de recouvrement.</a:t>
            </a:r>
          </a:p>
          <a:p>
            <a:r>
              <a:rPr lang="fr-CH" sz="1600" dirty="0" err="1"/>
              <a:t>Un-e</a:t>
            </a:r>
            <a:r>
              <a:rPr lang="fr-CH" sz="1600" dirty="0"/>
              <a:t> assistant-e social-e peut vous aider.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19100" y="3224844"/>
            <a:ext cx="6194325" cy="2014361"/>
          </a:xfrm>
          <a:prstGeom prst="rect">
            <a:avLst/>
          </a:prstGeom>
          <a:solidFill>
            <a:schemeClr val="bg1"/>
          </a:solidFill>
          <a:ln w="22225">
            <a:solidFill>
              <a:srgbClr val="004442"/>
            </a:solidFill>
          </a:ln>
        </p:spPr>
        <p:txBody>
          <a:bodyPr wrap="square" lIns="144000" tIns="144000" rIns="144000" bIns="144000" rtlCol="0">
            <a:spAutoFit/>
          </a:bodyPr>
          <a:lstStyle>
            <a:defPPr>
              <a:defRPr lang="fr-FR"/>
            </a:defPPr>
            <a:lvl1pPr algn="ctr">
              <a:spcBef>
                <a:spcPts val="600"/>
              </a:spcBef>
              <a:spcAft>
                <a:spcPts val="600"/>
              </a:spcAft>
              <a:defRPr b="1"/>
            </a:lvl1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CH" sz="1600" dirty="0"/>
              <a:t>Les poursuites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CH" sz="1600" b="0" dirty="0"/>
              <a:t>La dette peut être transmise à l’Office des Poursuites. 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CH" sz="1600" b="0" dirty="0"/>
              <a:t>Les frais de poursuites sont très élevés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CH" sz="1600" b="0" dirty="0"/>
              <a:t>Cela peut créer des difficultés si vous voulez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1600" b="0" dirty="0"/>
              <a:t>Obtenir un permis B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1600" b="0" dirty="0"/>
              <a:t>Louer un appartement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1600" b="0" dirty="0"/>
              <a:t>Travailler (l’Office des Poursuites peut saisir le salaire)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9100" y="5502398"/>
            <a:ext cx="11003573" cy="1060254"/>
          </a:xfrm>
          <a:prstGeom prst="rect">
            <a:avLst/>
          </a:prstGeom>
          <a:solidFill>
            <a:schemeClr val="bg1"/>
          </a:solidFill>
          <a:ln w="22225">
            <a:solidFill>
              <a:srgbClr val="004442"/>
            </a:solidFill>
          </a:ln>
        </p:spPr>
        <p:txBody>
          <a:bodyPr wrap="square" lIns="144000" tIns="144000" rIns="144000" bIns="144000" rtlCol="0">
            <a:spAutoFit/>
          </a:bodyPr>
          <a:lstStyle>
            <a:defPPr>
              <a:defRPr lang="fr-FR"/>
            </a:defPPr>
            <a:lvl1pPr algn="ctr">
              <a:spcBef>
                <a:spcPts val="600"/>
              </a:spcBef>
              <a:spcAft>
                <a:spcPts val="600"/>
              </a:spcAft>
              <a:defRPr b="1"/>
            </a:lvl1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CH" sz="1600" dirty="0"/>
              <a:t>Où trouver de l’aide?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CH" sz="1600" b="0" dirty="0"/>
              <a:t>Parlez-en avec </a:t>
            </a:r>
            <a:r>
              <a:rPr lang="fr-CH" sz="1600" b="0" dirty="0" err="1"/>
              <a:t>un-e</a:t>
            </a:r>
            <a:r>
              <a:rPr lang="fr-CH" sz="1600" b="0" dirty="0"/>
              <a:t> assistant-e </a:t>
            </a:r>
            <a:r>
              <a:rPr lang="fr-CH" sz="1600" b="0" dirty="0" err="1"/>
              <a:t>social-e</a:t>
            </a:r>
            <a:r>
              <a:rPr lang="fr-CH" sz="1600" b="0" dirty="0"/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CH" sz="1600" b="0" dirty="0"/>
              <a:t>Téléphoner à la ligne Parlons Cash 0840 43 21 00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686" y="1517554"/>
            <a:ext cx="3925841" cy="3624766"/>
          </a:xfrm>
          <a:prstGeom prst="rect">
            <a:avLst/>
          </a:prstGeom>
        </p:spPr>
      </p:pic>
      <p:pic>
        <p:nvPicPr>
          <p:cNvPr id="7" name="Imag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686" y="5675105"/>
            <a:ext cx="3208569" cy="714839"/>
          </a:xfrm>
          <a:prstGeom prst="rect">
            <a:avLst/>
          </a:prstGeom>
          <a:solidFill>
            <a:srgbClr val="328B92"/>
          </a:solidFill>
        </p:spPr>
      </p:pic>
    </p:spTree>
    <p:extLst>
      <p:ext uri="{BB962C8B-B14F-4D97-AF65-F5344CB8AC3E}">
        <p14:creationId xmlns:p14="http://schemas.microsoft.com/office/powerpoint/2010/main" val="20191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128" y="937851"/>
            <a:ext cx="4890790" cy="677762"/>
          </a:xfrm>
        </p:spPr>
        <p:txBody>
          <a:bodyPr>
            <a:normAutofit/>
          </a:bodyPr>
          <a:lstStyle/>
          <a:p>
            <a:r>
              <a:rPr lang="fr-FR" sz="3000" dirty="0"/>
              <a:t>Les dépenses essentielles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4834" y="1701489"/>
            <a:ext cx="6546791" cy="2137472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fr-CH" sz="2000" dirty="0"/>
              <a:t>Votre assistance couvre les besoins essentiels.</a:t>
            </a:r>
          </a:p>
          <a:p>
            <a:r>
              <a:rPr lang="fr-CH" sz="2000" dirty="0"/>
              <a:t> </a:t>
            </a:r>
          </a:p>
          <a:p>
            <a:endParaRPr lang="fr-CH" sz="2000" dirty="0"/>
          </a:p>
          <a:p>
            <a:endParaRPr lang="fr-CH" sz="2000" dirty="0"/>
          </a:p>
          <a:p>
            <a:endParaRPr lang="fr-CH" sz="2000" dirty="0"/>
          </a:p>
          <a:p>
            <a:endParaRPr lang="fr-CH" sz="2000" dirty="0"/>
          </a:p>
        </p:txBody>
      </p:sp>
      <p:pic>
        <p:nvPicPr>
          <p:cNvPr id="10" name="Picture 2" descr="L&amp;#39;argent liquide est le moyen de paiement le plus utilisé en Suisse - SWI  swissinfo.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56" y="1296397"/>
            <a:ext cx="4890790" cy="32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0413150" y="6164542"/>
            <a:ext cx="833312" cy="276999"/>
            <a:chOff x="10706982" y="6244390"/>
            <a:chExt cx="833312" cy="276999"/>
          </a:xfrm>
        </p:grpSpPr>
        <p:sp>
          <p:nvSpPr>
            <p:cNvPr id="11" name="ZoneTexte 10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3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12" name="Bouton d'action : Précédent 11">
              <a:hlinkClick r:id="rId3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hlinkClick r:id="rId4" action="ppaction://hlinksldjump"/>
          </p:cNvPr>
          <p:cNvSpPr txBox="1"/>
          <p:nvPr/>
        </p:nvSpPr>
        <p:spPr>
          <a:xfrm>
            <a:off x="640128" y="5032410"/>
            <a:ext cx="2284647" cy="526262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solidFill>
                  <a:schemeClr val="dk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solidFill>
                  <a:schemeClr val="dk1"/>
                </a:solidFill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H" dirty="0"/>
              <a:t>Voir les charges</a:t>
            </a:r>
          </a:p>
        </p:txBody>
      </p:sp>
      <p:pic>
        <p:nvPicPr>
          <p:cNvPr id="14" name="Image 13" descr="Les &quot;in&quot; de la nourriture américaine et quelques &quot;ou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8" y="2419920"/>
            <a:ext cx="1242767" cy="932075"/>
          </a:xfrm>
          <a:prstGeom prst="rect">
            <a:avLst/>
          </a:prstGeom>
        </p:spPr>
      </p:pic>
      <p:pic>
        <p:nvPicPr>
          <p:cNvPr id="16" name="Image 15" descr="Medical Termination of Pregnancy (MTOP) at CBD Doctor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50" y="2419920"/>
            <a:ext cx="1865079" cy="958588"/>
          </a:xfrm>
          <a:prstGeom prst="rect">
            <a:avLst/>
          </a:prstGeom>
        </p:spPr>
      </p:pic>
      <p:pic>
        <p:nvPicPr>
          <p:cNvPr id="17" name="Image 16" descr="File:Single room for disabled student at Shin-gwan dorm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84" y="2379251"/>
            <a:ext cx="1441486" cy="958588"/>
          </a:xfrm>
          <a:prstGeom prst="rect">
            <a:avLst/>
          </a:prstGeom>
        </p:spPr>
      </p:pic>
      <p:sp>
        <p:nvSpPr>
          <p:cNvPr id="18" name="ZoneTexte 17">
            <a:hlinkClick r:id="rId8" action="ppaction://hlinksldjump"/>
          </p:cNvPr>
          <p:cNvSpPr txBox="1"/>
          <p:nvPr/>
        </p:nvSpPr>
        <p:spPr>
          <a:xfrm>
            <a:off x="6768556" y="5032410"/>
            <a:ext cx="2309456" cy="526262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CH" dirty="0"/>
              <a:t>Activités à faire en lien avec les dépenses</a:t>
            </a:r>
          </a:p>
        </p:txBody>
      </p:sp>
    </p:spTree>
    <p:extLst>
      <p:ext uri="{BB962C8B-B14F-4D97-AF65-F5344CB8AC3E}">
        <p14:creationId xmlns:p14="http://schemas.microsoft.com/office/powerpoint/2010/main" val="13369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787" y="844067"/>
            <a:ext cx="3267856" cy="677762"/>
          </a:xfrm>
        </p:spPr>
        <p:txBody>
          <a:bodyPr>
            <a:normAutofit/>
          </a:bodyPr>
          <a:lstStyle/>
          <a:p>
            <a:r>
              <a:rPr lang="fr-FR" sz="3000" dirty="0"/>
              <a:t>Les charges à payer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8089" y="1525002"/>
            <a:ext cx="5836855" cy="4792558"/>
          </a:xfrm>
          <a:prstGeom prst="rect">
            <a:avLst/>
          </a:prstGeom>
          <a:noFill/>
        </p:spPr>
        <p:txBody>
          <a:bodyPr wrap="square" lIns="144000" tIns="144000" rIns="144000" bIns="14400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b="1" dirty="0"/>
              <a:t>Chacun est responsable de payer ses charges.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CH" dirty="0"/>
              <a:t>Pour vivre en Suisse, il y a différentes charges à payer.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CH" b="1" dirty="0"/>
              <a:t>Travailler vous permet de prendre en charge vos charges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loyer et les charges (eau, chauffage, concierge)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L’électricité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assurances obligatoires  (ménage, Responsabilité Civile)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L’assurance maladie (primes, quote-part et franchise)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D’autres frais liés à la santé (dentaires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Frais de garde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kern="15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r>
              <a:rPr lang="fr-FR" b="1" dirty="0"/>
              <a:t>Il existe des aides si vous êtes dans le besoin.</a:t>
            </a:r>
            <a:br>
              <a:rPr lang="fr-FR" b="1" dirty="0"/>
            </a:br>
            <a:r>
              <a:rPr lang="fr-FR" b="1" dirty="0"/>
              <a:t>Discutez-en avec votre assistant social.</a:t>
            </a:r>
            <a:endParaRPr lang="fr-CH" b="1" kern="150" dirty="0"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3" name="Image 12" descr="Budge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36" y="1450068"/>
            <a:ext cx="2715616" cy="4573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e 13"/>
          <p:cNvGrpSpPr/>
          <p:nvPr/>
        </p:nvGrpSpPr>
        <p:grpSpPr>
          <a:xfrm>
            <a:off x="10880343" y="6319192"/>
            <a:ext cx="833312" cy="276999"/>
            <a:chOff x="10706982" y="6244390"/>
            <a:chExt cx="833312" cy="276999"/>
          </a:xfrm>
        </p:grpSpPr>
        <p:sp>
          <p:nvSpPr>
            <p:cNvPr id="15" name="ZoneTexte 14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4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16" name="Bouton d'action : Précédent 15">
              <a:hlinkClick r:id="rId4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hlinkClick r:id="rId5" action="ppaction://hlinksldjump"/>
          </p:cNvPr>
          <p:cNvSpPr txBox="1"/>
          <p:nvPr/>
        </p:nvSpPr>
        <p:spPr>
          <a:xfrm>
            <a:off x="6000216" y="5497609"/>
            <a:ext cx="2309456" cy="526262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CH" dirty="0"/>
              <a:t>Activités à faire en lien avec les dépenses</a:t>
            </a:r>
          </a:p>
        </p:txBody>
      </p:sp>
    </p:spTree>
    <p:extLst>
      <p:ext uri="{BB962C8B-B14F-4D97-AF65-F5344CB8AC3E}">
        <p14:creationId xmlns:p14="http://schemas.microsoft.com/office/powerpoint/2010/main" val="29959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1972" y="884349"/>
            <a:ext cx="6225075" cy="677762"/>
          </a:xfrm>
        </p:spPr>
        <p:txBody>
          <a:bodyPr>
            <a:noAutofit/>
          </a:bodyPr>
          <a:lstStyle/>
          <a:p>
            <a:r>
              <a:rPr lang="fr-FR" sz="3000" dirty="0"/>
              <a:t>Les dépenses essentielles – les activités</a:t>
            </a:r>
          </a:p>
        </p:txBody>
      </p:sp>
      <p:pic>
        <p:nvPicPr>
          <p:cNvPr id="10" name="Picture 2" descr="L&amp;#39;argent liquide est le moyen de paiement le plus utilisé en Suisse - SWI  swissinfo.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2" y="2069013"/>
            <a:ext cx="4890790" cy="32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0413150" y="6164542"/>
            <a:ext cx="833312" cy="276999"/>
            <a:chOff x="10706982" y="6244390"/>
            <a:chExt cx="833312" cy="276999"/>
          </a:xfrm>
        </p:grpSpPr>
        <p:sp>
          <p:nvSpPr>
            <p:cNvPr id="11" name="ZoneTexte 10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3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12" name="Bouton d'action : Précédent 11">
              <a:hlinkClick r:id="rId3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hlinkClick r:id="rId4"/>
          </p:cNvPr>
          <p:cNvSpPr txBox="1"/>
          <p:nvPr/>
        </p:nvSpPr>
        <p:spPr>
          <a:xfrm>
            <a:off x="7894472" y="3696729"/>
            <a:ext cx="3666783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Calculer mon assistance</a:t>
            </a:r>
          </a:p>
        </p:txBody>
      </p:sp>
      <p:sp>
        <p:nvSpPr>
          <p:cNvPr id="3" name="ZoneTexte 2">
            <a:hlinkClick r:id="rId5"/>
          </p:cNvPr>
          <p:cNvSpPr txBox="1"/>
          <p:nvPr/>
        </p:nvSpPr>
        <p:spPr>
          <a:xfrm>
            <a:off x="7894472" y="2809889"/>
            <a:ext cx="3666783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Mes dépenses - activité de discussion avec Tableau blanc</a:t>
            </a:r>
          </a:p>
        </p:txBody>
      </p:sp>
      <p:sp>
        <p:nvSpPr>
          <p:cNvPr id="7" name="ZoneTexte 6">
            <a:hlinkClick r:id="rId6"/>
          </p:cNvPr>
          <p:cNvSpPr txBox="1"/>
          <p:nvPr/>
        </p:nvSpPr>
        <p:spPr>
          <a:xfrm>
            <a:off x="7894472" y="4566481"/>
            <a:ext cx="3666783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Mon budget – activité à imprimer</a:t>
            </a:r>
          </a:p>
        </p:txBody>
      </p:sp>
      <p:sp>
        <p:nvSpPr>
          <p:cNvPr id="8" name="ZoneTexte 7">
            <a:hlinkClick r:id="rId7"/>
          </p:cNvPr>
          <p:cNvSpPr txBox="1"/>
          <p:nvPr/>
        </p:nvSpPr>
        <p:spPr>
          <a:xfrm>
            <a:off x="7894472" y="1923049"/>
            <a:ext cx="3666783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Mes besoins essentiels – activité photos</a:t>
            </a:r>
          </a:p>
        </p:txBody>
      </p:sp>
      <p:sp>
        <p:nvSpPr>
          <p:cNvPr id="13" name="ZoneTexte 12">
            <a:hlinkClick r:id="rId8"/>
          </p:cNvPr>
          <p:cNvSpPr txBox="1"/>
          <p:nvPr/>
        </p:nvSpPr>
        <p:spPr>
          <a:xfrm>
            <a:off x="7894472" y="5436233"/>
            <a:ext cx="3666783" cy="526262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CH" dirty="0"/>
              <a:t>Caritas – calculateur de budget</a:t>
            </a:r>
          </a:p>
        </p:txBody>
      </p:sp>
    </p:spTree>
    <p:extLst>
      <p:ext uri="{BB962C8B-B14F-4D97-AF65-F5344CB8AC3E}">
        <p14:creationId xmlns:p14="http://schemas.microsoft.com/office/powerpoint/2010/main" val="39492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593" y="802816"/>
            <a:ext cx="4554859" cy="677762"/>
          </a:xfrm>
        </p:spPr>
        <p:txBody>
          <a:bodyPr>
            <a:normAutofit/>
          </a:bodyPr>
          <a:lstStyle/>
          <a:p>
            <a:r>
              <a:rPr lang="fr-FR" sz="3000" dirty="0"/>
              <a:t>Bien gérer mon argent</a:t>
            </a:r>
          </a:p>
        </p:txBody>
      </p:sp>
      <p:sp>
        <p:nvSpPr>
          <p:cNvPr id="6" name="ZoneTexte 5">
            <a:hlinkClick r:id="rId2" action="ppaction://hlinksldjump"/>
          </p:cNvPr>
          <p:cNvSpPr txBox="1"/>
          <p:nvPr/>
        </p:nvSpPr>
        <p:spPr>
          <a:xfrm>
            <a:off x="8472112" y="2585057"/>
            <a:ext cx="3456029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Petit guide des achats au supermarché</a:t>
            </a:r>
          </a:p>
        </p:txBody>
      </p:sp>
      <p:sp>
        <p:nvSpPr>
          <p:cNvPr id="8" name="ZoneTexte 7">
            <a:hlinkClick r:id="rId3" action="ppaction://hlinksldjump"/>
          </p:cNvPr>
          <p:cNvSpPr txBox="1"/>
          <p:nvPr/>
        </p:nvSpPr>
        <p:spPr>
          <a:xfrm>
            <a:off x="8472112" y="1543255"/>
            <a:ext cx="3456029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Economiser - les bonnes idées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526807" y="1708523"/>
            <a:ext cx="7731177" cy="3336367"/>
            <a:chOff x="480646" y="1535290"/>
            <a:chExt cx="7731177" cy="3336367"/>
          </a:xfrm>
        </p:grpSpPr>
        <p:pic>
          <p:nvPicPr>
            <p:cNvPr id="5126" name="Picture 6" descr="Genève – La PME du blanchiment qui passait par la Suisse est jugée | 24  heur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823" y="1543255"/>
              <a:ext cx="2286000" cy="152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Argent – Un Suisse sur deux a au moins 70 francs sur lui | Tribune de Genèv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154" y="1535290"/>
              <a:ext cx="2282429" cy="152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L&amp;#39;argent liquide est le moyen de paiement le plus utilisé en Suisse - SWI  swissinfo.ch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46" y="1535291"/>
              <a:ext cx="2285998" cy="152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3243FD6B-296B-4F4C-A707-13E68C0E6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286" r="33705"/>
            <a:stretch/>
          </p:blipFill>
          <p:spPr>
            <a:xfrm>
              <a:off x="480646" y="3350038"/>
              <a:ext cx="2286000" cy="15216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7154" y="3350038"/>
              <a:ext cx="2286586" cy="152161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42545" y="3376707"/>
              <a:ext cx="1492971" cy="1494950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10727943" y="6402524"/>
            <a:ext cx="833312" cy="276999"/>
            <a:chOff x="10706982" y="6244390"/>
            <a:chExt cx="833312" cy="276999"/>
          </a:xfrm>
        </p:grpSpPr>
        <p:sp>
          <p:nvSpPr>
            <p:cNvPr id="19" name="ZoneTexte 18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10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20" name="Bouton d'action : Précédent 19">
              <a:hlinkClick r:id="rId10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>
            <a:hlinkClick r:id="rId11" action="ppaction://hlinksldjump"/>
          </p:cNvPr>
          <p:cNvSpPr txBox="1"/>
          <p:nvPr/>
        </p:nvSpPr>
        <p:spPr>
          <a:xfrm>
            <a:off x="8472112" y="3626859"/>
            <a:ext cx="3456029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Le top 10 des dettes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6807" y="5338019"/>
            <a:ext cx="591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faire les bons choix et économiser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savoir combien d’argent il me reste et combien je dépense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économiser pour faire face aux imprévus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payer ses factures pour éviter dettes et poursuites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3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387" y="884181"/>
            <a:ext cx="10949070" cy="688689"/>
          </a:xfrm>
        </p:spPr>
        <p:txBody>
          <a:bodyPr/>
          <a:lstStyle/>
          <a:p>
            <a:r>
              <a:rPr lang="en-US" sz="3000" dirty="0"/>
              <a:t>Les bonnes idées pour faire des économies</a:t>
            </a:r>
            <a:endParaRPr lang="fr-FR" sz="30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10727943" y="6402524"/>
            <a:ext cx="833312" cy="276999"/>
            <a:chOff x="10706982" y="6244390"/>
            <a:chExt cx="833312" cy="276999"/>
          </a:xfrm>
        </p:grpSpPr>
        <p:sp>
          <p:nvSpPr>
            <p:cNvPr id="28" name="ZoneTexte 27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3" action="ppaction://hlinksldjump"/>
                </a:rPr>
                <a:t>Retou</a:t>
              </a:r>
              <a:r>
                <a:rPr lang="fr-FR" sz="1200" dirty="0">
                  <a:hlinkClick r:id="rId4" action="ppaction://hlinksldjump"/>
                </a:rPr>
                <a:t>r</a:t>
              </a:r>
              <a:endParaRPr lang="fr-FR" sz="1200" b="1" dirty="0"/>
            </a:p>
          </p:txBody>
        </p:sp>
        <p:sp>
          <p:nvSpPr>
            <p:cNvPr id="29" name="Bouton d'action : Précédent 28">
              <a:hlinkClick r:id="rId4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75341" y="1900181"/>
            <a:ext cx="11550354" cy="4105951"/>
            <a:chOff x="-1443320" y="844246"/>
            <a:chExt cx="11550354" cy="4105951"/>
          </a:xfrm>
          <a:solidFill>
            <a:schemeClr val="bg1"/>
          </a:solidFill>
        </p:grpSpPr>
        <p:grpSp>
          <p:nvGrpSpPr>
            <p:cNvPr id="9" name="Groupe 8"/>
            <p:cNvGrpSpPr/>
            <p:nvPr/>
          </p:nvGrpSpPr>
          <p:grpSpPr>
            <a:xfrm>
              <a:off x="-1443320" y="844246"/>
              <a:ext cx="11550354" cy="4105951"/>
              <a:chOff x="-1820691" y="1188590"/>
              <a:chExt cx="11550354" cy="4105951"/>
            </a:xfrm>
            <a:grpFill/>
          </p:grpSpPr>
          <p:grpSp>
            <p:nvGrpSpPr>
              <p:cNvPr id="8" name="Groupe 7"/>
              <p:cNvGrpSpPr/>
              <p:nvPr/>
            </p:nvGrpSpPr>
            <p:grpSpPr>
              <a:xfrm>
                <a:off x="-1820691" y="1188590"/>
                <a:ext cx="11550354" cy="4105951"/>
                <a:chOff x="-3170039" y="1860246"/>
                <a:chExt cx="11550354" cy="4105951"/>
              </a:xfrm>
              <a:grpFill/>
            </p:grpSpPr>
            <p:grpSp>
              <p:nvGrpSpPr>
                <p:cNvPr id="7" name="Groupe 6"/>
                <p:cNvGrpSpPr/>
                <p:nvPr/>
              </p:nvGrpSpPr>
              <p:grpSpPr>
                <a:xfrm>
                  <a:off x="-3170039" y="1860246"/>
                  <a:ext cx="11550354" cy="4105951"/>
                  <a:chOff x="-3170039" y="1860246"/>
                  <a:chExt cx="11550354" cy="4105951"/>
                </a:xfrm>
                <a:grpFill/>
              </p:grpSpPr>
              <p:grpSp>
                <p:nvGrpSpPr>
                  <p:cNvPr id="6" name="Groupe 5"/>
                  <p:cNvGrpSpPr/>
                  <p:nvPr/>
                </p:nvGrpSpPr>
                <p:grpSpPr>
                  <a:xfrm>
                    <a:off x="-3170039" y="1860246"/>
                    <a:ext cx="11550354" cy="4105951"/>
                    <a:chOff x="-3170039" y="1860246"/>
                    <a:chExt cx="11550354" cy="4105951"/>
                  </a:xfrm>
                  <a:grpFill/>
                </p:grpSpPr>
                <p:grpSp>
                  <p:nvGrpSpPr>
                    <p:cNvPr id="5" name="Groupe 4"/>
                    <p:cNvGrpSpPr/>
                    <p:nvPr/>
                  </p:nvGrpSpPr>
                  <p:grpSpPr>
                    <a:xfrm>
                      <a:off x="-3170039" y="1860246"/>
                      <a:ext cx="11550354" cy="4105951"/>
                      <a:chOff x="342387" y="1861422"/>
                      <a:chExt cx="11550354" cy="4105951"/>
                    </a:xfrm>
                    <a:grpFill/>
                  </p:grpSpPr>
                  <p:sp>
                    <p:nvSpPr>
                      <p:cNvPr id="43" name="Espace réservé du texte 2"/>
                      <p:cNvSpPr txBox="1">
                        <a:spLocks/>
                      </p:cNvSpPr>
                      <p:nvPr/>
                    </p:nvSpPr>
                    <p:spPr>
                      <a:xfrm>
                        <a:off x="3269177" y="4069921"/>
                        <a:ext cx="2736000" cy="1881188"/>
                      </a:xfrm>
                      <a:prstGeom prst="rect">
                        <a:avLst/>
                      </a:prstGeom>
                      <a:grpFill/>
                      <a:effectLst>
                        <a:outerShdw blurRad="50800" algn="ctr" rotWithShape="0">
                          <a:srgbClr val="000000">
                            <a:alpha val="43137"/>
                          </a:srgbClr>
                        </a:outerShdw>
                        <a:softEdge rad="38100"/>
                      </a:effectLst>
                    </p:spPr>
                    <p:txBody>
                      <a:bodyPr vert="horz" lIns="144000" tIns="144000" rIns="144000" bIns="144000" rtlCol="0" anchor="t">
                        <a:normAutofit/>
                      </a:bodyPr>
                      <a:lstStyle>
                        <a:lvl1pPr marL="0" indent="0" algn="ctr" defTabSz="457200" rtl="0" eaLnBrk="1" latinLnBrk="0" hangingPunct="1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2000" b="1" i="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1pPr>
                        <a:lvl2pPr marL="0" indent="0" algn="ctr" defTabSz="457200" rtl="0" eaLnBrk="1" latinLnBrk="0" hangingPunct="1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800" b="0" i="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2pPr>
                        <a:lvl3pPr marL="0" indent="0" algn="ctr" defTabSz="457200" rtl="0" eaLnBrk="1" latinLnBrk="0" hangingPunct="1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600" b="0" i="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3pPr>
                        <a:lvl4pPr marL="1371600" indent="0" algn="l" defTabSz="457200" rtl="0" eaLnBrk="1" latinLnBrk="0" hangingPunct="1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4pPr>
                        <a:lvl5pPr marL="1828800" indent="0" algn="l" defTabSz="457200" rtl="0" eaLnBrk="1" latinLnBrk="0" hangingPunct="1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5pPr>
                        <a:lvl6pPr marL="2506000" indent="-228600" algn="l" defTabSz="457200" rtl="0" eaLnBrk="1" latinLnBrk="0" hangingPunct="1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6pPr>
                        <a:lvl7pPr marL="2971800" indent="-228600" algn="l" defTabSz="457200" rtl="0" eaLnBrk="1" latinLnBrk="0" hangingPunct="1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7pPr>
                        <a:lvl8pPr marL="3429000" indent="-228600" algn="l" defTabSz="457200" rtl="0" eaLnBrk="1" latinLnBrk="0" hangingPunct="1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8pPr>
                        <a:lvl9pPr marL="3886200" indent="-228600" algn="l" defTabSz="457200" rtl="0" eaLnBrk="1" latinLnBrk="0" hangingPunct="1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 kern="1200">
                            <a:solidFill>
                              <a:schemeClr val="tx1"/>
                            </a:solidFill>
                            <a:latin typeface="+mj-lt"/>
                            <a:ea typeface="+mj-ea"/>
                            <a:cs typeface="+mj-cs"/>
                          </a:defRPr>
                        </a:lvl9pPr>
                      </a:lstStyle>
                      <a:p>
                        <a:pPr lvl="1">
                          <a:buClr>
                            <a:srgbClr val="F7F7F7"/>
                          </a:buClr>
                          <a:defRPr/>
                        </a:pPr>
                        <a:r>
                          <a:rPr lang="fr-FR" sz="1750" b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/>
                            <a:ea typeface="+mj-lt"/>
                            <a:cs typeface="Arial" panose="020B0604020202020204"/>
                          </a:rPr>
                          <a:t>Adresses Bon Filon</a:t>
                        </a:r>
                      </a:p>
                    </p:txBody>
                  </p:sp>
                  <p:sp>
                    <p:nvSpPr>
                      <p:cNvPr id="44" name="Espace réservé du texte 2">
                        <a:extLst>
                          <a:ext uri="{FF2B5EF4-FFF2-40B4-BE49-F238E27FC236}">
                            <a16:creationId xmlns:a16="http://schemas.microsoft.com/office/drawing/2014/main" id="{27D8AA35-4F68-43BB-B355-F4871A0ED2C5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6258359" y="4069921"/>
                        <a:ext cx="2736000" cy="1881188"/>
                      </a:xfrm>
                      <a:prstGeom prst="rect">
                        <a:avLst/>
                      </a:prstGeom>
                      <a:grpFill/>
                      <a:effectLst>
                        <a:outerShdw blurRad="50800" algn="ctr" rotWithShape="0">
                          <a:srgbClr val="000000">
                            <a:alpha val="43137"/>
                          </a:srgbClr>
                        </a:outerShdw>
                        <a:softEdge rad="38100"/>
                      </a:effectLst>
                    </p:spPr>
                    <p:txBody>
                      <a:bodyPr vert="horz" lIns="144000" tIns="144000" rIns="144000" bIns="144000" rtlCol="0" anchor="t">
                        <a:normAutofit/>
                      </a:bodyPr>
                      <a:lstStyle>
                        <a:defPPr>
                          <a:defRPr lang="en-US"/>
                        </a:defPPr>
                        <a:lvl1pPr indent="0" algn="ctr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2000" b="1" i="0">
                            <a:latin typeface="+mj-lt"/>
                            <a:ea typeface="+mj-ea"/>
                            <a:cs typeface="+mj-cs"/>
                          </a:defRPr>
                        </a:lvl1pPr>
                        <a:lvl2pPr marL="0" marR="0" lvl="1" indent="0" algn="ctr" fontAlgn="auto">
                          <a:lnSpc>
                            <a:spcPct val="100000"/>
                          </a:lnSpc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rgbClr val="F7F7F7"/>
                          </a:buClr>
                          <a:buSzPct val="80000"/>
                          <a:buFontTx/>
                          <a:buNone/>
                          <a:tabLst/>
                          <a:defRPr kumimoji="0" b="1" i="0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j-lt"/>
                            <a:cs typeface="Arial" panose="020B0604020202020204"/>
                          </a:defRPr>
                        </a:lvl2pPr>
                        <a:lvl3pPr marL="0" indent="0" algn="ctr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600" b="0" i="0">
                            <a:latin typeface="+mj-lt"/>
                            <a:ea typeface="+mj-ea"/>
                            <a:cs typeface="+mj-cs"/>
                          </a:defRPr>
                        </a:lvl3pPr>
                        <a:lvl4pPr indent="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4pPr>
                        <a:lvl5pPr indent="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5pPr>
                        <a:lvl6pPr marL="25060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6pPr>
                        <a:lvl7pPr marL="29718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7pPr>
                        <a:lvl8pPr marL="34290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8pPr>
                        <a:lvl9pPr marL="38862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9pPr>
                      </a:lstStyle>
                      <a:p>
                        <a:pPr lvl="1"/>
                        <a:r>
                          <a:rPr lang="fr-FR" sz="175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Réparer, réutiliser</a:t>
                        </a:r>
                        <a:endParaRPr lang="en-US" sz="175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4" name="Espace réservé du texte 2">
                        <a:extLst>
                          <a:ext uri="{FF2B5EF4-FFF2-40B4-BE49-F238E27FC236}">
                            <a16:creationId xmlns:a16="http://schemas.microsoft.com/office/drawing/2014/main" id="{29C80ACD-3ACF-4EE2-A987-4CE04822A893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6221103" y="1861422"/>
                        <a:ext cx="2736000" cy="1881188"/>
                      </a:xfrm>
                      <a:prstGeom prst="rect">
                        <a:avLst/>
                      </a:prstGeom>
                      <a:grpFill/>
                      <a:effectLst>
                        <a:outerShdw blurRad="50800" algn="ctr" rotWithShape="0">
                          <a:srgbClr val="000000">
                            <a:alpha val="43137"/>
                          </a:srgbClr>
                        </a:outerShdw>
                        <a:softEdge rad="38100"/>
                      </a:effectLst>
                    </p:spPr>
                    <p:txBody>
                      <a:bodyPr vert="horz" lIns="144000" tIns="144000" rIns="144000" bIns="144000" rtlCol="0" anchor="t">
                        <a:normAutofit/>
                      </a:bodyPr>
                      <a:lstStyle>
                        <a:defPPr>
                          <a:defRPr lang="en-US"/>
                        </a:defPPr>
                        <a:lvl1pPr indent="0" algn="ctr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2000" b="1" i="0">
                            <a:latin typeface="+mj-lt"/>
                            <a:ea typeface="+mj-ea"/>
                            <a:cs typeface="+mj-cs"/>
                          </a:defRPr>
                        </a:lvl1pPr>
                        <a:lvl2pPr marL="0" marR="0" lvl="1" indent="0" algn="ctr" fontAlgn="auto">
                          <a:lnSpc>
                            <a:spcPct val="100000"/>
                          </a:lnSpc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rgbClr val="F7F7F7"/>
                          </a:buClr>
                          <a:buSzPct val="80000"/>
                          <a:buFontTx/>
                          <a:buNone/>
                          <a:tabLst/>
                          <a:defRPr kumimoji="0" b="1" i="0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j-lt"/>
                            <a:cs typeface="Arial" panose="020B0604020202020204"/>
                          </a:defRPr>
                        </a:lvl2pPr>
                        <a:lvl3pPr marL="0" indent="0" algn="ctr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600" b="0" i="0">
                            <a:latin typeface="+mj-lt"/>
                            <a:ea typeface="+mj-ea"/>
                            <a:cs typeface="+mj-cs"/>
                          </a:defRPr>
                        </a:lvl3pPr>
                        <a:lvl4pPr indent="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4pPr>
                        <a:lvl5pPr indent="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5pPr>
                        <a:lvl6pPr marL="25060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6pPr>
                        <a:lvl7pPr marL="29718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7pPr>
                        <a:lvl8pPr marL="34290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8pPr>
                        <a:lvl9pPr marL="38862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9pPr>
                      </a:lstStyle>
                      <a:p>
                        <a:pPr lvl="1"/>
                        <a:r>
                          <a:rPr lang="fr-FR" sz="175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L’Epicerie Caritas</a:t>
                        </a:r>
                        <a:endParaRPr lang="en-US" sz="1750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grpSp>
                    <p:nvGrpSpPr>
                      <p:cNvPr id="25" name="Groupe 24"/>
                      <p:cNvGrpSpPr/>
                      <p:nvPr/>
                    </p:nvGrpSpPr>
                    <p:grpSpPr>
                      <a:xfrm>
                        <a:off x="342387" y="1861422"/>
                        <a:ext cx="2736000" cy="1881188"/>
                        <a:chOff x="1003359" y="1878509"/>
                        <a:chExt cx="2913121" cy="1881188"/>
                      </a:xfrm>
                      <a:grpFill/>
                    </p:grpSpPr>
                    <p:sp>
                      <p:nvSpPr>
                        <p:cNvPr id="10" name="Espace réservé du texte 2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1003359" y="1878509"/>
                          <a:ext cx="2913121" cy="1881188"/>
                        </a:xfrm>
                        <a:prstGeom prst="rect">
                          <a:avLst/>
                        </a:prstGeom>
                        <a:grpFill/>
                        <a:effectLst>
                          <a:outerShdw blurRad="50800" algn="ctr" rotWithShape="0">
                            <a:srgbClr val="000000">
                              <a:alpha val="43137"/>
                            </a:srgbClr>
                          </a:outerShdw>
                          <a:softEdge rad="38100"/>
                        </a:effectLst>
                      </p:spPr>
                      <p:txBody>
                        <a:bodyPr vert="horz" lIns="144000" tIns="144000" rIns="144000" bIns="144000" rtlCol="0" anchor="t">
                          <a:normAutofit/>
                        </a:bodyPr>
                        <a:lstStyle>
                          <a:lvl1pPr marL="0" indent="0" algn="ctr" defTabSz="457200" rtl="0" eaLnBrk="1" latinLnBrk="0" hangingPunct="1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2000" b="1" i="0" kern="1200">
                              <a:solidFill>
                                <a:schemeClr val="tx1"/>
                              </a:solidFill>
                              <a:latin typeface="+mj-lt"/>
                              <a:ea typeface="+mj-ea"/>
                              <a:cs typeface="+mj-cs"/>
                            </a:defRPr>
                          </a:lvl1pPr>
                          <a:lvl2pPr marL="0" indent="0" algn="ctr" defTabSz="457200" rtl="0" eaLnBrk="1" latinLnBrk="0" hangingPunct="1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800" b="0" i="0" kern="1200">
                              <a:solidFill>
                                <a:schemeClr val="tx1"/>
                              </a:solidFill>
                              <a:latin typeface="+mj-lt"/>
                              <a:ea typeface="+mj-ea"/>
                              <a:cs typeface="+mj-cs"/>
                            </a:defRPr>
                          </a:lvl2pPr>
                          <a:lvl3pPr marL="0" indent="0" algn="ctr" defTabSz="457200" rtl="0" eaLnBrk="1" latinLnBrk="0" hangingPunct="1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600" b="0" i="0" kern="1200">
                              <a:solidFill>
                                <a:schemeClr val="tx1"/>
                              </a:solidFill>
                              <a:latin typeface="+mj-lt"/>
                              <a:ea typeface="+mj-ea"/>
                              <a:cs typeface="+mj-cs"/>
                            </a:defRPr>
                          </a:lvl3pPr>
                          <a:lvl4pPr marL="1371600" indent="0" algn="l" defTabSz="457200" rtl="0" eaLnBrk="1" latinLnBrk="0" hangingPunct="1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400" b="0" i="0" kern="1200">
                              <a:solidFill>
                                <a:schemeClr val="tx1"/>
                              </a:solidFill>
                              <a:latin typeface="+mj-lt"/>
                              <a:ea typeface="+mj-ea"/>
                              <a:cs typeface="+mj-cs"/>
                            </a:defRPr>
                          </a:lvl4pPr>
                          <a:lvl5pPr marL="1828800" indent="0" algn="l" defTabSz="457200" rtl="0" eaLnBrk="1" latinLnBrk="0" hangingPunct="1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400" b="0" i="0" kern="1200">
                              <a:solidFill>
                                <a:schemeClr val="tx1"/>
                              </a:solidFill>
                              <a:latin typeface="+mj-lt"/>
                              <a:ea typeface="+mj-ea"/>
                              <a:cs typeface="+mj-cs"/>
                            </a:defRPr>
                          </a:lvl5pPr>
                          <a:lvl6pPr marL="2506000" indent="-228600" algn="l" defTabSz="457200" rtl="0" eaLnBrk="1" latinLnBrk="0" hangingPunct="1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 kern="1200">
                              <a:solidFill>
                                <a:schemeClr val="tx1"/>
                              </a:solidFill>
                              <a:latin typeface="+mj-lt"/>
                              <a:ea typeface="+mj-ea"/>
                              <a:cs typeface="+mj-cs"/>
                            </a:defRPr>
                          </a:lvl6pPr>
                          <a:lvl7pPr marL="2971800" indent="-228600" algn="l" defTabSz="457200" rtl="0" eaLnBrk="1" latinLnBrk="0" hangingPunct="1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 kern="1200">
                              <a:solidFill>
                                <a:schemeClr val="tx1"/>
                              </a:solidFill>
                              <a:latin typeface="+mj-lt"/>
                              <a:ea typeface="+mj-ea"/>
                              <a:cs typeface="+mj-cs"/>
                            </a:defRPr>
                          </a:lvl7pPr>
                          <a:lvl8pPr marL="3429000" indent="-228600" algn="l" defTabSz="457200" rtl="0" eaLnBrk="1" latinLnBrk="0" hangingPunct="1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 kern="1200">
                              <a:solidFill>
                                <a:schemeClr val="tx1"/>
                              </a:solidFill>
                              <a:latin typeface="+mj-lt"/>
                              <a:ea typeface="+mj-ea"/>
                              <a:cs typeface="+mj-cs"/>
                            </a:defRPr>
                          </a:lvl8pPr>
                          <a:lvl9pPr marL="3886200" indent="-228600" algn="l" defTabSz="457200" rtl="0" eaLnBrk="1" latinLnBrk="0" hangingPunct="1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 kern="1200">
                              <a:solidFill>
                                <a:schemeClr val="tx1"/>
                              </a:solidFill>
                              <a:latin typeface="+mj-lt"/>
                              <a:ea typeface="+mj-ea"/>
                              <a:cs typeface="+mj-cs"/>
                            </a:defRPr>
                          </a:lvl9pPr>
                        </a:lstStyle>
                        <a:p>
                          <a:pPr lvl="1">
                            <a:buClr>
                              <a:srgbClr val="F7F7F7"/>
                            </a:buClr>
                            <a:defRPr/>
                          </a:pPr>
                          <a:r>
                            <a:rPr lang="fr-FR" sz="175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/>
                              <a:ea typeface="+mj-lt"/>
                              <a:cs typeface="Arial" panose="020B0604020202020204"/>
                            </a:rPr>
                            <a:t>Les Cartons du Cœur</a:t>
                          </a:r>
                        </a:p>
                      </p:txBody>
                    </p:sp>
                    <p:pic>
                      <p:nvPicPr>
                        <p:cNvPr id="36" name="Picture 2" descr="Documents">
                          <a:hlinkClick r:id="rId5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158" y="2361097"/>
                          <a:ext cx="2167524" cy="1217067"/>
                        </a:xfrm>
                        <a:prstGeom prst="rect">
                          <a:avLst/>
                        </a:prstGeom>
                        <a:grpFill/>
                        <a:extLst/>
                      </p:spPr>
                    </p:pic>
                  </p:grpSp>
                  <p:grpSp>
                    <p:nvGrpSpPr>
                      <p:cNvPr id="27" name="Groupe 26"/>
                      <p:cNvGrpSpPr/>
                      <p:nvPr/>
                    </p:nvGrpSpPr>
                    <p:grpSpPr>
                      <a:xfrm>
                        <a:off x="342387" y="4086185"/>
                        <a:ext cx="2736000" cy="1881188"/>
                        <a:chOff x="4611977" y="1861502"/>
                        <a:chExt cx="3151721" cy="1881188"/>
                      </a:xfrm>
                      <a:grpFill/>
                    </p:grpSpPr>
                    <p:sp>
                      <p:nvSpPr>
                        <p:cNvPr id="14" name="Espace réservé du texte 2">
                          <a:extLst>
                            <a:ext uri="{FF2B5EF4-FFF2-40B4-BE49-F238E27FC236}">
                              <a16:creationId xmlns:a16="http://schemas.microsoft.com/office/drawing/2014/main" id="{8C98CC0E-4E92-468B-817B-905375D2D6B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4611977" y="1861502"/>
                          <a:ext cx="3151721" cy="1881188"/>
                        </a:xfrm>
                        <a:prstGeom prst="rect">
                          <a:avLst/>
                        </a:prstGeom>
                        <a:grpFill/>
                        <a:effectLst>
                          <a:outerShdw blurRad="50800" algn="ctr" rotWithShape="0">
                            <a:srgbClr val="000000">
                              <a:alpha val="43137"/>
                            </a:srgbClr>
                          </a:outerShdw>
                          <a:softEdge rad="38100"/>
                        </a:effectLst>
                      </p:spPr>
                      <p:txBody>
                        <a:bodyPr vert="horz" lIns="144000" tIns="144000" rIns="144000" bIns="144000" rtlCol="0" anchor="t">
                          <a:normAutofit/>
                        </a:bodyPr>
                        <a:lstStyle>
                          <a:defPPr>
                            <a:defRPr lang="en-US"/>
                          </a:defPPr>
                          <a:lvl1pPr indent="0" algn="ctr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2000" b="1" i="0">
                              <a:latin typeface="+mj-lt"/>
                              <a:ea typeface="+mj-ea"/>
                              <a:cs typeface="+mj-cs"/>
                            </a:defRPr>
                          </a:lvl1pPr>
                          <a:lvl2pPr marL="0" marR="0" lvl="1" indent="0" algn="ctr" fontAlgn="auto">
                            <a:lnSpc>
                              <a:spcPct val="100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rgbClr val="F7F7F7"/>
                            </a:buClr>
                            <a:buSzPct val="80000"/>
                            <a:buFontTx/>
                            <a:buNone/>
                            <a:tabLst/>
                            <a:defRPr kumimoji="0" b="1" i="0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j-lt"/>
                              <a:cs typeface="Arial" panose="020B0604020202020204"/>
                            </a:defRPr>
                          </a:lvl2pPr>
                          <a:lvl3pPr marL="0" indent="0" algn="ctr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600" b="0" i="0">
                              <a:latin typeface="+mj-lt"/>
                              <a:ea typeface="+mj-ea"/>
                              <a:cs typeface="+mj-cs"/>
                            </a:defRPr>
                          </a:lvl3pPr>
                          <a:lvl4pPr indent="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4pPr>
                          <a:lvl5pPr indent="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5pPr>
                          <a:lvl6pPr marL="2506000" indent="-22860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6pPr>
                          <a:lvl7pPr marL="2971800" indent="-22860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7pPr>
                          <a:lvl8pPr marL="3429000" indent="-22860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8pPr>
                          <a:lvl9pPr marL="3886200" indent="-22860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9pPr>
                        </a:lstStyle>
                        <a:p>
                          <a:pPr lvl="1"/>
                          <a:r>
                            <a:rPr lang="fr-CH" sz="175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Acheter seconde main</a:t>
                          </a:r>
                        </a:p>
                      </p:txBody>
                    </p:sp>
                    <p:pic>
                      <p:nvPicPr>
                        <p:cNvPr id="39" name="Image 38">
                          <a:hlinkClick r:id="rId7"/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04121" y="2410837"/>
                          <a:ext cx="2179452" cy="1188040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48" name="Groupe 47"/>
                      <p:cNvGrpSpPr/>
                      <p:nvPr/>
                    </p:nvGrpSpPr>
                    <p:grpSpPr>
                      <a:xfrm>
                        <a:off x="3285465" y="1861422"/>
                        <a:ext cx="2736000" cy="1881188"/>
                        <a:chOff x="4784631" y="4153682"/>
                        <a:chExt cx="3192463" cy="1881188"/>
                      </a:xfrm>
                      <a:grpFill/>
                    </p:grpSpPr>
                    <p:sp>
                      <p:nvSpPr>
                        <p:cNvPr id="38" name="Espace réservé du texte 2">
                          <a:extLst>
                            <a:ext uri="{FF2B5EF4-FFF2-40B4-BE49-F238E27FC236}">
                              <a16:creationId xmlns:a16="http://schemas.microsoft.com/office/drawing/2014/main" id="{00899CD7-3E93-410B-8188-E62F927BB650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4784631" y="4153682"/>
                          <a:ext cx="3192463" cy="1881188"/>
                        </a:xfrm>
                        <a:prstGeom prst="rect">
                          <a:avLst/>
                        </a:prstGeom>
                        <a:grpFill/>
                        <a:effectLst>
                          <a:outerShdw blurRad="50800" algn="ctr" rotWithShape="0">
                            <a:srgbClr val="000000">
                              <a:alpha val="43137"/>
                            </a:srgbClr>
                          </a:outerShdw>
                          <a:softEdge rad="38100"/>
                        </a:effectLst>
                      </p:spPr>
                      <p:txBody>
                        <a:bodyPr vert="horz" lIns="144000" tIns="144000" rIns="144000" bIns="144000" rtlCol="0" anchor="t">
                          <a:normAutofit/>
                        </a:bodyPr>
                        <a:lstStyle>
                          <a:defPPr>
                            <a:defRPr lang="en-US"/>
                          </a:defPPr>
                          <a:lvl1pPr indent="0" algn="ctr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2000" b="1" i="0">
                              <a:latin typeface="+mj-lt"/>
                              <a:ea typeface="+mj-ea"/>
                              <a:cs typeface="+mj-cs"/>
                            </a:defRPr>
                          </a:lvl1pPr>
                          <a:lvl2pPr marL="0" marR="0" lvl="1" indent="0" algn="ctr" fontAlgn="auto">
                            <a:lnSpc>
                              <a:spcPct val="100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rgbClr val="F7F7F7"/>
                            </a:buClr>
                            <a:buSzPct val="80000"/>
                            <a:buFontTx/>
                            <a:buNone/>
                            <a:tabLst/>
                            <a:defRPr kumimoji="0" b="1" i="0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j-lt"/>
                              <a:cs typeface="Arial" panose="020B0604020202020204"/>
                            </a:defRPr>
                          </a:lvl2pPr>
                          <a:lvl3pPr marL="0" indent="0" algn="ctr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600" b="0" i="0">
                              <a:latin typeface="+mj-lt"/>
                              <a:ea typeface="+mj-ea"/>
                              <a:cs typeface="+mj-cs"/>
                            </a:defRPr>
                          </a:lvl3pPr>
                          <a:lvl4pPr indent="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4pPr>
                          <a:lvl5pPr indent="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Tx/>
                            <a:buNone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5pPr>
                          <a:lvl6pPr marL="2506000" indent="-22860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6pPr>
                          <a:lvl7pPr marL="2971800" indent="-22860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7pPr>
                          <a:lvl8pPr marL="3429000" indent="-22860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8pPr>
                          <a:lvl9pPr marL="3886200" indent="-228600"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chemeClr val="bg2">
                                <a:lumMod val="40000"/>
                                <a:lumOff val="60000"/>
                              </a:schemeClr>
                            </a:buClr>
                            <a:buSzPct val="80000"/>
                            <a:buFont typeface="Wingdings 3" charset="2"/>
                            <a:buChar char=""/>
                            <a:defRPr sz="1400" b="0" i="0">
                              <a:latin typeface="+mj-lt"/>
                              <a:ea typeface="+mj-ea"/>
                              <a:cs typeface="+mj-cs"/>
                            </a:defRPr>
                          </a:lvl9pPr>
                        </a:lstStyle>
                        <a:p>
                          <a:pPr lvl="1"/>
                          <a:r>
                            <a:rPr lang="en-US" sz="175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Carte Culture</a:t>
                          </a:r>
                        </a:p>
                      </p:txBody>
                    </p:sp>
                    <p:pic>
                      <p:nvPicPr>
                        <p:cNvPr id="31" name="Image 30">
                          <a:hlinkClick r:id="rId9"/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457988" y="4733463"/>
                          <a:ext cx="1828186" cy="1022682"/>
                        </a:xfrm>
                        <a:prstGeom prst="rect">
                          <a:avLst/>
                        </a:prstGeom>
                        <a:grpFill/>
                        <a:effectLst>
                          <a:outerShdw blurRad="50800" algn="ctr" rotWithShape="0">
                            <a:srgbClr val="000000">
                              <a:alpha val="43137"/>
                            </a:srgbClr>
                          </a:outerShdw>
                          <a:softEdge rad="38100"/>
                        </a:effectLst>
                      </p:spPr>
                    </p:pic>
                  </p:grpSp>
                  <p:sp>
                    <p:nvSpPr>
                      <p:cNvPr id="60" name="Espace réservé du texte 2">
                        <a:extLst>
                          <a:ext uri="{FF2B5EF4-FFF2-40B4-BE49-F238E27FC236}">
                            <a16:creationId xmlns:a16="http://schemas.microsoft.com/office/drawing/2014/main" id="{29C80ACD-3ACF-4EE2-A987-4CE04822A893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9144973" y="4086185"/>
                        <a:ext cx="2736000" cy="1881188"/>
                      </a:xfrm>
                      <a:prstGeom prst="rect">
                        <a:avLst/>
                      </a:prstGeom>
                      <a:grpFill/>
                      <a:effectLst>
                        <a:outerShdw blurRad="50800" algn="ctr" rotWithShape="0">
                          <a:srgbClr val="000000">
                            <a:alpha val="43137"/>
                          </a:srgbClr>
                        </a:outerShdw>
                        <a:softEdge rad="38100"/>
                      </a:effectLst>
                    </p:spPr>
                    <p:txBody>
                      <a:bodyPr vert="horz" lIns="144000" tIns="144000" rIns="144000" bIns="144000" rtlCol="0" anchor="t">
                        <a:normAutofit/>
                      </a:bodyPr>
                      <a:lstStyle>
                        <a:defPPr>
                          <a:defRPr lang="en-US"/>
                        </a:defPPr>
                        <a:lvl1pPr indent="0" algn="ctr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2000" b="1" i="0">
                            <a:latin typeface="+mj-lt"/>
                            <a:ea typeface="+mj-ea"/>
                            <a:cs typeface="+mj-cs"/>
                          </a:defRPr>
                        </a:lvl1pPr>
                        <a:lvl2pPr marL="0" marR="0" lvl="1" indent="0" algn="ctr" fontAlgn="auto">
                          <a:lnSpc>
                            <a:spcPct val="100000"/>
                          </a:lnSpc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rgbClr val="F7F7F7"/>
                          </a:buClr>
                          <a:buSzPct val="80000"/>
                          <a:buFontTx/>
                          <a:buNone/>
                          <a:tabLst/>
                          <a:defRPr kumimoji="0" b="1" i="0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j-lt"/>
                            <a:cs typeface="Arial" panose="020B0604020202020204"/>
                          </a:defRPr>
                        </a:lvl2pPr>
                        <a:lvl3pPr marL="0" indent="0" algn="ctr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600" b="0" i="0">
                            <a:latin typeface="+mj-lt"/>
                            <a:ea typeface="+mj-ea"/>
                            <a:cs typeface="+mj-cs"/>
                          </a:defRPr>
                        </a:lvl3pPr>
                        <a:lvl4pPr indent="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4pPr>
                        <a:lvl5pPr indent="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5pPr>
                        <a:lvl6pPr marL="25060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6pPr>
                        <a:lvl7pPr marL="29718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7pPr>
                        <a:lvl8pPr marL="34290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8pPr>
                        <a:lvl9pPr marL="38862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9pPr>
                      </a:lstStyle>
                      <a:p>
                        <a:pPr lvl="1"/>
                        <a:r>
                          <a:rPr lang="en-US" sz="175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Seconde main en ligne</a:t>
                        </a:r>
                      </a:p>
                      <a:p>
                        <a:pPr lvl="1"/>
                        <a:endPara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57" name="Espace réservé du texte 2">
                        <a:extLst>
                          <a:ext uri="{FF2B5EF4-FFF2-40B4-BE49-F238E27FC236}">
                            <a16:creationId xmlns:a16="http://schemas.microsoft.com/office/drawing/2014/main" id="{29C80ACD-3ACF-4EE2-A987-4CE04822A893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9156741" y="1861422"/>
                        <a:ext cx="2736000" cy="1881188"/>
                      </a:xfrm>
                      <a:prstGeom prst="rect">
                        <a:avLst/>
                      </a:prstGeom>
                      <a:grpFill/>
                      <a:effectLst>
                        <a:outerShdw blurRad="50800" algn="ctr" rotWithShape="0">
                          <a:srgbClr val="000000">
                            <a:alpha val="43137"/>
                          </a:srgbClr>
                        </a:outerShdw>
                        <a:softEdge rad="38100"/>
                      </a:effectLst>
                    </p:spPr>
                    <p:txBody>
                      <a:bodyPr vert="horz" lIns="144000" tIns="144000" rIns="144000" bIns="144000" rtlCol="0" anchor="t">
                        <a:normAutofit/>
                      </a:bodyPr>
                      <a:lstStyle>
                        <a:defPPr>
                          <a:defRPr lang="en-US"/>
                        </a:defPPr>
                        <a:lvl1pPr indent="0" algn="ctr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2000" b="1" i="0">
                            <a:latin typeface="+mj-lt"/>
                            <a:ea typeface="+mj-ea"/>
                            <a:cs typeface="+mj-cs"/>
                          </a:defRPr>
                        </a:lvl1pPr>
                        <a:lvl2pPr marL="0" marR="0" lvl="1" indent="0" algn="ctr" fontAlgn="auto">
                          <a:lnSpc>
                            <a:spcPct val="100000"/>
                          </a:lnSpc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rgbClr val="F7F7F7"/>
                          </a:buClr>
                          <a:buSzPct val="80000"/>
                          <a:buFontTx/>
                          <a:buNone/>
                          <a:tabLst/>
                          <a:defRPr kumimoji="0" b="1" i="0" u="none" strike="noStrike" cap="none" spc="0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j-lt"/>
                            <a:cs typeface="Arial" panose="020B0604020202020204"/>
                          </a:defRPr>
                        </a:lvl2pPr>
                        <a:lvl3pPr marL="0" indent="0" algn="ctr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600" b="0" i="0">
                            <a:latin typeface="+mj-lt"/>
                            <a:ea typeface="+mj-ea"/>
                            <a:cs typeface="+mj-cs"/>
                          </a:defRPr>
                        </a:lvl3pPr>
                        <a:lvl4pPr indent="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4pPr>
                        <a:lvl5pPr indent="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Tx/>
                          <a:buNone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5pPr>
                        <a:lvl6pPr marL="25060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6pPr>
                        <a:lvl7pPr marL="29718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7pPr>
                        <a:lvl8pPr marL="34290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8pPr>
                        <a:lvl9pPr marL="3886200" indent="-228600">
                          <a:spcBef>
                            <a:spcPts val="1000"/>
                          </a:spcBef>
                          <a:spcAft>
                            <a:spcPts val="0"/>
                          </a:spcAft>
                          <a:buClr>
                            <a:schemeClr val="bg2">
                              <a:lumMod val="40000"/>
                              <a:lumOff val="60000"/>
                            </a:schemeClr>
                          </a:buClr>
                          <a:buSzPct val="80000"/>
                          <a:buFont typeface="Wingdings 3" charset="2"/>
                          <a:buChar char=""/>
                          <a:defRPr sz="1400" b="0" i="0">
                            <a:latin typeface="+mj-lt"/>
                            <a:ea typeface="+mj-ea"/>
                            <a:cs typeface="+mj-cs"/>
                          </a:defRPr>
                        </a:lvl9pPr>
                      </a:lstStyle>
                      <a:p>
                        <a:pPr lvl="1"/>
                        <a:r>
                          <a:rPr lang="fr-FR" sz="175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Conseils à lire</a:t>
                        </a:r>
                        <a:endParaRPr lang="fr-FR" sz="1750" dirty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11"/>
                        </a:endParaRPr>
                      </a:p>
                      <a:p>
                        <a:pPr lvl="1"/>
                        <a:endParaRPr lang="fr-FR" dirty="0">
                          <a:hlinkClick r:id="rId11"/>
                        </a:endParaRPr>
                      </a:p>
                      <a:p>
                        <a:pPr lvl="1"/>
                        <a:endParaRPr lang="fr-FR" dirty="0"/>
                      </a:p>
                      <a:p>
                        <a:pPr lvl="1"/>
                        <a:endParaRPr lang="fr-FR" dirty="0"/>
                      </a:p>
                    </p:txBody>
                  </p:sp>
                </p:grpSp>
                <p:pic>
                  <p:nvPicPr>
                    <p:cNvPr id="62" name="Image 61">
                      <a:hlinkClick r:id="rId12"/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3222870" y="2367226"/>
                      <a:ext cx="1782126" cy="121706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53" name="Image 2052">
                    <a:hlinkClick r:id="rId11"/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138912" y="2909531"/>
                    <a:ext cx="1550101" cy="5897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061" name="Image 2060">
                    <a:hlinkClick r:id="rId15"/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138912" y="2342834"/>
                    <a:ext cx="1746805" cy="57927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" name="Image 3">
                  <a:hlinkClick r:id="rId17"/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38912" y="4695421"/>
                  <a:ext cx="1854255" cy="1053034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51" name="Image 50">
                <a:hlinkClick r:id="rId19"/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92524" y="3962688"/>
                <a:ext cx="893803" cy="930368"/>
              </a:xfrm>
              <a:prstGeom prst="rect">
                <a:avLst/>
              </a:prstGeom>
              <a:grpFill/>
            </p:spPr>
          </p:pic>
          <p:pic>
            <p:nvPicPr>
              <p:cNvPr id="3" name="Image 2">
                <a:hlinkClick r:id="rId21"/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42570" y="4091870"/>
                <a:ext cx="1261672" cy="883969"/>
              </a:xfrm>
              <a:prstGeom prst="rect">
                <a:avLst/>
              </a:prstGeom>
              <a:grpFill/>
            </p:spPr>
          </p:pic>
        </p:grpSp>
        <p:pic>
          <p:nvPicPr>
            <p:cNvPr id="2057" name="Image 2056">
              <a:hlinkClick r:id="rId23"/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957248" y="3555363"/>
              <a:ext cx="917161" cy="1207102"/>
            </a:xfrm>
            <a:prstGeom prst="rect">
              <a:avLst/>
            </a:prstGeom>
            <a:grpFill/>
          </p:spPr>
        </p:pic>
        <p:pic>
          <p:nvPicPr>
            <p:cNvPr id="2059" name="Image 2058">
              <a:hlinkClick r:id="rId25"/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811570" y="3555363"/>
              <a:ext cx="948701" cy="11770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2612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6520" y="911360"/>
            <a:ext cx="10949070" cy="688689"/>
          </a:xfrm>
        </p:spPr>
        <p:txBody>
          <a:bodyPr>
            <a:normAutofit/>
          </a:bodyPr>
          <a:lstStyle/>
          <a:p>
            <a:r>
              <a:rPr lang="fr-FR" sz="3000" dirty="0"/>
              <a:t>Guide des achats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66572" y="1638779"/>
            <a:ext cx="5400000" cy="900000"/>
          </a:xfrm>
          <a:solidFill>
            <a:srgbClr val="BED0CD"/>
          </a:solidFill>
          <a:ln>
            <a:solidFill>
              <a:srgbClr val="8FAFA9"/>
            </a:solidFill>
          </a:ln>
          <a:effectLst>
            <a:softEdge rad="254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fr-FR" sz="1600" b="0" dirty="0"/>
              <a:t>1. Cuisinez vous-même. </a:t>
            </a:r>
          </a:p>
          <a:p>
            <a:pPr marL="0" indent="0" algn="l">
              <a:buNone/>
            </a:pPr>
            <a:r>
              <a:rPr lang="fr-FR" sz="1600" b="0" dirty="0"/>
              <a:t>Le restaurant, les sandwichs et le fast-food coûtent chers. Faites votre pique-nique à midi si vous sortez.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66572" y="2634556"/>
            <a:ext cx="5400000" cy="900000"/>
          </a:xfrm>
          <a:solidFill>
            <a:srgbClr val="BED0CD"/>
          </a:solidFill>
          <a:ln>
            <a:solidFill>
              <a:srgbClr val="8FAFA9"/>
            </a:solidFill>
          </a:ln>
          <a:effectLst>
            <a:softEdge rad="254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rtlCol="0" anchor="t">
            <a:normAutofit/>
          </a:bodyPr>
          <a:lstStyle/>
          <a:p>
            <a:pPr algn="l" defTabSz="914400">
              <a:buFont typeface="Arial" panose="020B0604020202020204" pitchFamily="34" charset="0"/>
            </a:pPr>
            <a:r>
              <a:rPr lang="fr-FR" sz="16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fr-FR" sz="1600" b="0" dirty="0">
                <a:latin typeface="+mn-lt"/>
                <a:ea typeface="+mn-ea"/>
                <a:cs typeface="+mn-cs"/>
              </a:rPr>
              <a:t>Cherchez</a:t>
            </a:r>
            <a:r>
              <a:rPr lang="fr-FR" sz="16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les magasins les moins chers. </a:t>
            </a:r>
          </a:p>
          <a:p>
            <a:pPr algn="l" defTabSz="914400">
              <a:buFont typeface="Arial" panose="020B0604020202020204" pitchFamily="34" charset="0"/>
            </a:pPr>
            <a:r>
              <a:rPr lang="fr-FR" sz="16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Il y a des grandes différences de prix pour certains produits.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466572" y="3630333"/>
            <a:ext cx="5400000" cy="900000"/>
          </a:xfrm>
          <a:solidFill>
            <a:srgbClr val="BED0CD"/>
          </a:solidFill>
          <a:ln>
            <a:solidFill>
              <a:srgbClr val="8FAFA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144000" bIns="72000" anchor="t">
            <a:normAutofit/>
          </a:bodyPr>
          <a:lstStyle/>
          <a:p>
            <a:pPr marL="0" indent="0" algn="l">
              <a:buNone/>
            </a:pPr>
            <a:r>
              <a:rPr lang="fr-FR" sz="1600" b="0" dirty="0"/>
              <a:t>3</a:t>
            </a:r>
            <a:r>
              <a:rPr lang="fr-FR" sz="1600" b="0" dirty="0">
                <a:solidFill>
                  <a:schemeClr val="tx1"/>
                </a:solidFill>
              </a:rPr>
              <a:t>. Achetez en gros et profitez des actions.</a:t>
            </a:r>
          </a:p>
          <a:p>
            <a:pPr marL="0" indent="0" algn="l">
              <a:buNone/>
            </a:pPr>
            <a:r>
              <a:rPr lang="fr-FR" sz="1600" b="0" dirty="0">
                <a:solidFill>
                  <a:schemeClr val="tx1"/>
                </a:solidFill>
              </a:rPr>
              <a:t>Attention d’utiliser tout ce que vous achetez!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466572" y="4626110"/>
            <a:ext cx="5400000" cy="900000"/>
          </a:xfrm>
          <a:solidFill>
            <a:srgbClr val="BED0CD"/>
          </a:solidFill>
          <a:ln>
            <a:solidFill>
              <a:srgbClr val="8FAFA9"/>
            </a:solidFill>
          </a:ln>
          <a:effectLst>
            <a:softEdge rad="254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rtlCol="0" anchor="t">
            <a:normAutofit/>
          </a:bodyPr>
          <a:lstStyle/>
          <a:p>
            <a:pPr marL="0" indent="0" algn="l">
              <a:buNone/>
            </a:pPr>
            <a:r>
              <a:rPr lang="fr-FR" sz="1600" b="0" dirty="0"/>
              <a:t>4. Planifiez à l’avance et faites vos achats pour la semaine.  </a:t>
            </a:r>
          </a:p>
          <a:p>
            <a:pPr marL="0" indent="0" algn="l">
              <a:buNone/>
            </a:pPr>
            <a:r>
              <a:rPr lang="fr-FR" sz="1600" b="0" dirty="0"/>
              <a:t>Elaborez un budget et tenez le à jour.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/>
          </p:nvPr>
        </p:nvSpPr>
        <p:spPr>
          <a:xfrm>
            <a:off x="466572" y="5614920"/>
            <a:ext cx="5400000" cy="900000"/>
          </a:xfrm>
          <a:solidFill>
            <a:srgbClr val="BED0CD"/>
          </a:solidFill>
          <a:ln>
            <a:solidFill>
              <a:srgbClr val="8FAFA9"/>
            </a:solidFill>
          </a:ln>
          <a:effectLst>
            <a:softEdge rad="254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rtlCol="0" anchor="t">
            <a:normAutofit/>
          </a:bodyPr>
          <a:lstStyle/>
          <a:p>
            <a:pPr marL="0" indent="0" algn="l">
              <a:buNone/>
            </a:pPr>
            <a:r>
              <a:rPr lang="fr-CH" sz="1600" b="0" dirty="0"/>
              <a:t> 5. Choisissez les produits sans marques.</a:t>
            </a:r>
          </a:p>
          <a:p>
            <a:pPr marL="0" indent="0" algn="l">
              <a:buNone/>
            </a:pPr>
            <a:r>
              <a:rPr lang="fr-CH" sz="1600" b="0" dirty="0"/>
              <a:t>Comparer les prix d’articles de même poids.</a:t>
            </a:r>
            <a:endParaRPr lang="fr-FR" sz="1600" b="0" dirty="0"/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6475347" y="1686319"/>
            <a:ext cx="5111827" cy="1926911"/>
          </a:xfrm>
          <a:prstGeom prst="rect">
            <a:avLst/>
          </a:prstGeom>
          <a:solidFill>
            <a:srgbClr val="455F5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20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8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6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800" b="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464" y="1788402"/>
            <a:ext cx="2299730" cy="162112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766232" y="1858477"/>
            <a:ext cx="21063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700" b="1" dirty="0">
                <a:solidFill>
                  <a:schemeClr val="bg1"/>
                </a:solidFill>
              </a:rPr>
              <a:t>Classement des prix des supermarchés en 2017, par l’émission A Bon Entendeur.</a:t>
            </a:r>
          </a:p>
          <a:p>
            <a:endParaRPr lang="fr-CH" sz="1700" b="1" dirty="0"/>
          </a:p>
          <a:p>
            <a:endParaRPr lang="fr-CH" sz="1700" b="1" dirty="0"/>
          </a:p>
        </p:txBody>
      </p:sp>
      <p:sp>
        <p:nvSpPr>
          <p:cNvPr id="6" name="ZoneTexte 5">
            <a:hlinkClick r:id="rId3"/>
          </p:cNvPr>
          <p:cNvSpPr txBox="1"/>
          <p:nvPr/>
        </p:nvSpPr>
        <p:spPr>
          <a:xfrm>
            <a:off x="6889204" y="2945165"/>
            <a:ext cx="1558976" cy="563231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Voir l’émission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6475347" y="3910428"/>
            <a:ext cx="5111827" cy="1926911"/>
            <a:chOff x="6874525" y="1481267"/>
            <a:chExt cx="5111827" cy="1926911"/>
          </a:xfrm>
        </p:grpSpPr>
        <p:sp>
          <p:nvSpPr>
            <p:cNvPr id="19" name="Espace réservé du texte 3"/>
            <p:cNvSpPr txBox="1">
              <a:spLocks/>
            </p:cNvSpPr>
            <p:nvPr/>
          </p:nvSpPr>
          <p:spPr>
            <a:xfrm>
              <a:off x="6874525" y="1481267"/>
              <a:ext cx="5111827" cy="1926911"/>
            </a:xfrm>
            <a:prstGeom prst="rect">
              <a:avLst/>
            </a:prstGeom>
            <a:solidFill>
              <a:srgbClr val="455F5B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t">
              <a:noAutofit/>
            </a:bodyPr>
            <a:lstStyle>
              <a:defPPr>
                <a:defRPr lang="fr-FR"/>
              </a:defPPr>
              <a:lvl1pPr indent="0" defTabSz="45720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Tx/>
                <a:buNone/>
                <a:defRPr b="0" i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0" indent="0" algn="ctr" defTabSz="45720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Tx/>
                <a:buNone/>
                <a:defRPr b="0" i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0" indent="0" algn="ctr" defTabSz="45720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Tx/>
                <a:buNone/>
                <a:defRPr sz="1600" b="0" i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</a:defRPr>
              </a:lvl9pPr>
            </a:lstStyle>
            <a:p>
              <a:endParaRPr lang="fr-CH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165410" y="1791266"/>
              <a:ext cx="2106348" cy="353943"/>
            </a:xfrm>
            <a:prstGeom prst="rect">
              <a:avLst/>
            </a:prstGeom>
            <a:solidFill>
              <a:srgbClr val="455F5B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t">
              <a:noAutofit/>
            </a:bodyPr>
            <a:lstStyle>
              <a:defPPr>
                <a:defRPr lang="fr-FR"/>
              </a:defPPr>
              <a:lvl1pPr indent="0" defTabSz="45720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Tx/>
                <a:buNone/>
                <a:defRPr b="0" i="0">
                  <a:latin typeface="+mj-lt"/>
                  <a:ea typeface="+mj-ea"/>
                  <a:cs typeface="+mj-cs"/>
                </a:defRPr>
              </a:lvl1pPr>
              <a:lvl2pPr marL="0" indent="0" algn="ctr" defTabSz="45720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Tx/>
                <a:buNone/>
                <a:defRPr b="0" i="0">
                  <a:latin typeface="+mj-lt"/>
                  <a:ea typeface="+mj-ea"/>
                  <a:cs typeface="+mj-cs"/>
                </a:defRPr>
              </a:lvl2pPr>
              <a:lvl3pPr marL="0" indent="0" algn="ctr" defTabSz="45720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Tx/>
                <a:buNone/>
                <a:defRPr sz="1600" b="0" i="0">
                  <a:latin typeface="+mj-lt"/>
                  <a:ea typeface="+mj-ea"/>
                  <a:cs typeface="+mj-c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endParaRPr lang="fr-CH" dirty="0"/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185" y="4096986"/>
            <a:ext cx="2258457" cy="1520624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8" name="Rectangle 27"/>
          <p:cNvSpPr/>
          <p:nvPr/>
        </p:nvSpPr>
        <p:spPr>
          <a:xfrm>
            <a:off x="6703163" y="4082967"/>
            <a:ext cx="24540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700" b="1" dirty="0">
                <a:solidFill>
                  <a:schemeClr val="bg1"/>
                </a:solidFill>
              </a:rPr>
              <a:t>Ce chariot de courses coûte environ 53.- et suffit pour 7 jours pour une personne.</a:t>
            </a:r>
          </a:p>
          <a:p>
            <a:endParaRPr lang="fr-CH" sz="1700" b="1" dirty="0"/>
          </a:p>
          <a:p>
            <a:endParaRPr lang="fr-FR" sz="1700" b="1" dirty="0"/>
          </a:p>
        </p:txBody>
      </p:sp>
      <p:sp>
        <p:nvSpPr>
          <p:cNvPr id="22" name="ZoneTexte 21">
            <a:hlinkClick r:id="rId5"/>
          </p:cNvPr>
          <p:cNvSpPr txBox="1"/>
          <p:nvPr/>
        </p:nvSpPr>
        <p:spPr>
          <a:xfrm>
            <a:off x="6889204" y="5314616"/>
            <a:ext cx="1558976" cy="327782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Lire l’article</a:t>
            </a:r>
          </a:p>
        </p:txBody>
      </p:sp>
      <p:sp>
        <p:nvSpPr>
          <p:cNvPr id="23" name="ZoneTexte 22">
            <a:hlinkClick r:id="rId6"/>
          </p:cNvPr>
          <p:cNvSpPr txBox="1"/>
          <p:nvPr/>
        </p:nvSpPr>
        <p:spPr>
          <a:xfrm>
            <a:off x="6481240" y="6145589"/>
            <a:ext cx="3202406" cy="327782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Lire l’article thepoorswiss.com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1046538" y="6376421"/>
            <a:ext cx="833312" cy="276999"/>
            <a:chOff x="10706982" y="6244390"/>
            <a:chExt cx="833312" cy="276999"/>
          </a:xfrm>
        </p:grpSpPr>
        <p:sp>
          <p:nvSpPr>
            <p:cNvPr id="25" name="ZoneTexte 24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7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26" name="Bouton d'action : Précédent 25">
              <a:hlinkClick r:id="rId8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151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807" y="842436"/>
            <a:ext cx="5399016" cy="677762"/>
          </a:xfrm>
        </p:spPr>
        <p:txBody>
          <a:bodyPr>
            <a:normAutofit fontScale="90000"/>
          </a:bodyPr>
          <a:lstStyle/>
          <a:p>
            <a:r>
              <a:rPr lang="fr-FR" sz="3000" dirty="0"/>
              <a:t>Bien gérer mon argent – les activités</a:t>
            </a:r>
          </a:p>
        </p:txBody>
      </p:sp>
      <p:pic>
        <p:nvPicPr>
          <p:cNvPr id="5126" name="Picture 6" descr="Genève – La PME du blanchiment qui passait par la Suisse est jugée | 24  he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23" y="1528163"/>
            <a:ext cx="2286000" cy="15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rgent – Un Suisse sur deux a au moins 70 francs sur lui | Tribune de Genè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54" y="1520198"/>
            <a:ext cx="2282429" cy="15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&amp;#39;argent liquide est le moyen de paiement le plus utilisé en Suisse - SWI  swissinfo.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" y="1520199"/>
            <a:ext cx="2285998" cy="15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154" y="3334946"/>
            <a:ext cx="2286586" cy="152161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545" y="3361615"/>
            <a:ext cx="1492971" cy="1494950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10727943" y="6402524"/>
            <a:ext cx="833312" cy="276999"/>
            <a:chOff x="10706982" y="6244390"/>
            <a:chExt cx="833312" cy="276999"/>
          </a:xfrm>
        </p:grpSpPr>
        <p:sp>
          <p:nvSpPr>
            <p:cNvPr id="19" name="ZoneTexte 18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7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20" name="Bouton d'action : Précédent 19">
              <a:hlinkClick r:id="rId7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>
            <a:hlinkClick r:id="rId8"/>
          </p:cNvPr>
          <p:cNvSpPr txBox="1"/>
          <p:nvPr/>
        </p:nvSpPr>
        <p:spPr>
          <a:xfrm>
            <a:off x="8472113" y="3334945"/>
            <a:ext cx="3456029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Tableau blanc - Mes intentions</a:t>
            </a:r>
            <a:endParaRPr lang="fr-FR" dirty="0">
              <a:hlinkClick r:id="rId9"/>
            </a:endParaRPr>
          </a:p>
        </p:txBody>
      </p:sp>
      <p:sp>
        <p:nvSpPr>
          <p:cNvPr id="23" name="ZoneTexte 22">
            <a:hlinkClick r:id="rId10"/>
          </p:cNvPr>
          <p:cNvSpPr txBox="1"/>
          <p:nvPr/>
        </p:nvSpPr>
        <p:spPr>
          <a:xfrm>
            <a:off x="8472113" y="1535290"/>
            <a:ext cx="3456029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CH" dirty="0"/>
              <a:t>Gérer mon argent – Activité de  discussion avec Tableau blanc</a:t>
            </a:r>
            <a:endParaRPr lang="fr-CH" dirty="0">
              <a:hlinkClick r:id="rId9"/>
            </a:endParaRPr>
          </a:p>
        </p:txBody>
      </p:sp>
      <p:sp>
        <p:nvSpPr>
          <p:cNvPr id="4" name="ZoneTexte 3">
            <a:hlinkClick r:id="rId11"/>
          </p:cNvPr>
          <p:cNvSpPr txBox="1"/>
          <p:nvPr/>
        </p:nvSpPr>
        <p:spPr>
          <a:xfrm>
            <a:off x="8472112" y="2435117"/>
            <a:ext cx="3456030" cy="612000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Une facture de téléphone expliquée</a:t>
            </a:r>
          </a:p>
        </p:txBody>
      </p:sp>
      <p:pic>
        <p:nvPicPr>
          <p:cNvPr id="1026" name="Picture 2" descr="Un soutien pour payer les factures - Le Courri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" y="3334945"/>
            <a:ext cx="2285998" cy="15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26807" y="5231341"/>
            <a:ext cx="591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faire les bons choix et économiser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savoir combien d’argent il me reste et combien je dépense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économiser pour faire face aux imprévus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payer ses factures pour éviter dettes et poursuites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7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45" y="1566365"/>
            <a:ext cx="6207569" cy="4445796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984" y="888603"/>
            <a:ext cx="9404723" cy="677762"/>
          </a:xfrm>
        </p:spPr>
        <p:txBody>
          <a:bodyPr>
            <a:normAutofit/>
          </a:bodyPr>
          <a:lstStyle/>
          <a:p>
            <a:r>
              <a:rPr lang="fr-FR" sz="3000" dirty="0"/>
              <a:t>Le top 10 des dettes</a:t>
            </a:r>
          </a:p>
        </p:txBody>
      </p:sp>
      <p:sp>
        <p:nvSpPr>
          <p:cNvPr id="4" name="ZoneTexte 3">
            <a:hlinkClick r:id="rId4"/>
          </p:cNvPr>
          <p:cNvSpPr txBox="1"/>
          <p:nvPr/>
        </p:nvSpPr>
        <p:spPr>
          <a:xfrm>
            <a:off x="550984" y="3525055"/>
            <a:ext cx="3824068" cy="526262"/>
          </a:xfrm>
          <a:prstGeom prst="rect">
            <a:avLst/>
          </a:prstGeom>
          <a:solidFill>
            <a:srgbClr val="D9E3E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Arial" panose="020B0604020202020204" pitchFamily="34" charset="0"/>
                <a:ea typeface="+mj-lt"/>
                <a:cs typeface="Arial" panose="020B0604020202020204" pitchFamily="34" charset="0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>
                <a:hlinkClick r:id="rId4"/>
              </a:rPr>
              <a:t>Tableau blanc – le Top 10 des dettes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0727943" y="6402524"/>
            <a:ext cx="833312" cy="276999"/>
            <a:chOff x="10706982" y="6244390"/>
            <a:chExt cx="833312" cy="276999"/>
          </a:xfrm>
        </p:grpSpPr>
        <p:sp>
          <p:nvSpPr>
            <p:cNvPr id="6" name="ZoneTexte 5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5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7" name="Bouton d'action : Précédent 6">
              <a:hlinkClick r:id="rId5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50984" y="2128603"/>
            <a:ext cx="3838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quelles raisons les migrants rencontrent des difficultés financières?</a:t>
            </a:r>
          </a:p>
          <a:p>
            <a:r>
              <a:rPr lang="fr-FR" dirty="0"/>
              <a:t>Cliquez sur l’image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33913" y="1594151"/>
            <a:ext cx="6207569" cy="4876683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Facture SERAFE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Amendes des transports publics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Abonnement téléphone trop cher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Prêts des amis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Mobilier cassé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Assistance bloquée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Loyers impayés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Salaire non déclaré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Franchise de l’assurance maladie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Frais dentaires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62626"/>
      </a:hlink>
      <a:folHlink>
        <a:srgbClr val="37562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665</Words>
  <Application>Microsoft Office PowerPoint</Application>
  <PresentationFormat>Grand écran</PresentationFormat>
  <Paragraphs>120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NSimSun</vt:lpstr>
      <vt:lpstr>Arial</vt:lpstr>
      <vt:lpstr>Calibri</vt:lpstr>
      <vt:lpstr>Calibri Light</vt:lpstr>
      <vt:lpstr>Thème Office</vt:lpstr>
      <vt:lpstr>Présentation PowerPoint</vt:lpstr>
      <vt:lpstr>Les dépenses essentielles</vt:lpstr>
      <vt:lpstr>Les charges à payer</vt:lpstr>
      <vt:lpstr>Les dépenses essentielles – les activités</vt:lpstr>
      <vt:lpstr>Bien gérer mon argent</vt:lpstr>
      <vt:lpstr>Les bonnes idées pour faire des économies</vt:lpstr>
      <vt:lpstr>Guide des achats</vt:lpstr>
      <vt:lpstr>Bien gérer mon argent – les activités</vt:lpstr>
      <vt:lpstr>Le top 10 des dettes</vt:lpstr>
      <vt:lpstr>En cas de difficulté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Votre budget</dc:title>
  <dc:creator>BERRY Rachel</dc:creator>
  <cp:lastModifiedBy>Rachel BERRY</cp:lastModifiedBy>
  <cp:revision>73</cp:revision>
  <dcterms:created xsi:type="dcterms:W3CDTF">2021-08-23T21:40:57Z</dcterms:created>
  <dcterms:modified xsi:type="dcterms:W3CDTF">2022-05-12T13:45:20Z</dcterms:modified>
</cp:coreProperties>
</file>