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handoutMasterIdLst>
    <p:handoutMasterId r:id="rId28"/>
  </p:handout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3" r:id="rId11"/>
    <p:sldId id="291" r:id="rId12"/>
    <p:sldId id="278" r:id="rId13"/>
    <p:sldId id="302" r:id="rId14"/>
    <p:sldId id="277" r:id="rId15"/>
    <p:sldId id="260" r:id="rId16"/>
    <p:sldId id="261" r:id="rId17"/>
    <p:sldId id="275" r:id="rId18"/>
    <p:sldId id="276" r:id="rId19"/>
    <p:sldId id="281" r:id="rId20"/>
    <p:sldId id="280" r:id="rId21"/>
    <p:sldId id="268" r:id="rId22"/>
    <p:sldId id="284" r:id="rId23"/>
    <p:sldId id="289" r:id="rId24"/>
    <p:sldId id="301" r:id="rId25"/>
    <p:sldId id="288" r:id="rId26"/>
    <p:sldId id="304" r:id="rId2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RY Rachel" initials="BR" lastIdx="1" clrIdx="0">
    <p:extLst>
      <p:ext uri="{19B8F6BF-5375-455C-9EA6-DF929625EA0E}">
        <p15:presenceInfo xmlns:p15="http://schemas.microsoft.com/office/powerpoint/2012/main" userId="S-1-5-21-1004336348-1592454029-682003330-118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B4B9"/>
    <a:srgbClr val="328B92"/>
    <a:srgbClr val="225F64"/>
    <a:srgbClr val="1F575B"/>
    <a:srgbClr val="5F9EA5"/>
    <a:srgbClr val="6CB898"/>
    <a:srgbClr val="266B70"/>
    <a:srgbClr val="97C1C5"/>
    <a:srgbClr val="80D9B4"/>
    <a:srgbClr val="F9C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49BF0C-9D09-60E9-FE06-E80C1BA264AB}" v="1250" dt="2021-06-20T20:46:22.786"/>
    <p1510:client id="{4AFA0928-D6C4-453D-9AB1-74F0AA566E0D}" v="60" dt="2021-06-18T12:54:29.811"/>
    <p1510:client id="{232AE351-9B57-887B-7A2A-E1D08CCD74D2}" v="23" dt="2021-06-18T17:47:49.089"/>
    <p1510:client id="{7F6E6D59-D4F4-2D5E-E1A7-06381DB0E6C3}" v="794" dt="2021-06-18T14:13:57.792"/>
    <p1510:client id="{9D5E1524-BBB5-9CC0-B3B7-3D83862C4F13}" v="1" dt="2021-06-21T06:51:03.415"/>
    <p1510:client id="{88DE7A3B-C960-CF87-3D9D-D6AF8F32440F}" v="38" dt="2021-06-18T17:52:55.9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312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60B6E-42AC-4185-8D50-284787EA48C2}" type="datetimeFigureOut">
              <a:rPr lang="fr-FR" smtClean="0"/>
              <a:t>21/08/2022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DEFF0-C242-4E53-B3AA-3F1B8BD86E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653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2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slide" Target="../slides/slide2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 userDrawn="1"/>
        </p:nvSpPr>
        <p:spPr>
          <a:xfrm>
            <a:off x="360397" y="5121586"/>
            <a:ext cx="6016872" cy="1477328"/>
          </a:xfrm>
          <a:prstGeom prst="rect">
            <a:avLst/>
          </a:prstGeom>
          <a:ln w="66675">
            <a:solidFill>
              <a:srgbClr val="002060"/>
            </a:solidFill>
          </a:ln>
          <a:effectLst>
            <a:softEdge rad="508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wrap="square">
            <a:spAutoFit/>
          </a:bodyPr>
          <a:lstStyle/>
          <a:p>
            <a:pPr lvl="0"/>
            <a:r>
              <a:rPr lang="fr-FR" b="1" dirty="0"/>
              <a:t>Modifier les styles du texte du masque</a:t>
            </a:r>
          </a:p>
          <a:p>
            <a:pPr lvl="0"/>
            <a:endParaRPr lang="fr-FR" b="1" dirty="0"/>
          </a:p>
          <a:p>
            <a:pPr lvl="0"/>
            <a:endParaRPr lang="fr-FR" b="1" dirty="0"/>
          </a:p>
          <a:p>
            <a:pPr lvl="0"/>
            <a:endParaRPr lang="fr-FR" b="1" dirty="0"/>
          </a:p>
          <a:p>
            <a:pPr lvl="0"/>
            <a:endParaRPr lang="fr-FR" b="1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44316" y="3446896"/>
            <a:ext cx="6016872" cy="1477328"/>
          </a:xfrm>
          <a:prstGeom prst="rect">
            <a:avLst/>
          </a:prstGeom>
          <a:solidFill>
            <a:srgbClr val="002060"/>
          </a:solidFill>
          <a:ln w="66675">
            <a:solidFill>
              <a:srgbClr val="002060"/>
            </a:solidFill>
          </a:ln>
          <a:effectLst>
            <a:softEdge rad="508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wrap="square">
            <a:spAutoFit/>
          </a:bodyPr>
          <a:lstStyle/>
          <a:p>
            <a:pPr lvl="0"/>
            <a:r>
              <a:rPr lang="fr-FR" b="1" dirty="0"/>
              <a:t>Modifier les styles du texte du masque</a:t>
            </a:r>
          </a:p>
          <a:p>
            <a:pPr lvl="0"/>
            <a:endParaRPr lang="fr-FR" b="1" dirty="0"/>
          </a:p>
          <a:p>
            <a:pPr lvl="0"/>
            <a:endParaRPr lang="fr-FR" b="1" dirty="0"/>
          </a:p>
          <a:p>
            <a:pPr lvl="0"/>
            <a:endParaRPr lang="fr-FR" b="1" dirty="0"/>
          </a:p>
          <a:p>
            <a:pPr lvl="0"/>
            <a:endParaRPr lang="fr-FR" b="1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376479" y="3755652"/>
            <a:ext cx="5888397" cy="1145391"/>
          </a:xfrm>
          <a:prstGeom prst="rect">
            <a:avLst/>
          </a:prstGeom>
          <a:solidFill>
            <a:srgbClr val="002060"/>
          </a:solidFill>
          <a:ln w="66675" cap="rnd" cmpd="sng" algn="ctr">
            <a:noFill/>
            <a:prstDash val="solid"/>
          </a:ln>
          <a:effectLst>
            <a:softEdge rad="508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 sz="1800" b="0" i="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7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  <a:endParaRPr lang="en-US" dirty="0"/>
          </a:p>
          <a:p>
            <a:endParaRPr lang="en-US" dirty="0"/>
          </a:p>
        </p:txBody>
      </p:sp>
      <p:sp useBgFill="1">
        <p:nvSpPr>
          <p:cNvPr id="12" name="Subtitle 2"/>
          <p:cNvSpPr txBox="1">
            <a:spLocks/>
          </p:cNvSpPr>
          <p:nvPr userDrawn="1"/>
        </p:nvSpPr>
        <p:spPr>
          <a:xfrm>
            <a:off x="360398" y="5407161"/>
            <a:ext cx="6016872" cy="1145391"/>
          </a:xfrm>
          <a:prstGeom prst="rect">
            <a:avLst/>
          </a:prstGeom>
          <a:ln w="66675" cap="rnd" cmpd="sng" algn="ctr">
            <a:noFill/>
            <a:prstDash val="solid"/>
          </a:ln>
          <a:effectLst>
            <a:softEdge rad="508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 sz="1800" b="0" i="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7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  <a:endParaRPr lang="en-US" dirty="0"/>
          </a:p>
          <a:p>
            <a:endParaRPr lang="en-US" dirty="0"/>
          </a:p>
        </p:txBody>
      </p:sp>
      <p:sp useBgFill="1">
        <p:nvSpPr>
          <p:cNvPr id="7" name="Rectangle 6"/>
          <p:cNvSpPr/>
          <p:nvPr userDrawn="1"/>
        </p:nvSpPr>
        <p:spPr>
          <a:xfrm>
            <a:off x="344316" y="1795387"/>
            <a:ext cx="6016872" cy="1477328"/>
          </a:xfrm>
          <a:prstGeom prst="rect">
            <a:avLst/>
          </a:prstGeom>
          <a:ln w="76200">
            <a:solidFill>
              <a:srgbClr val="002060"/>
            </a:solidFill>
          </a:ln>
          <a:effectLst>
            <a:softEdge rad="508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wrap="square">
            <a:spAutoFit/>
          </a:bodyPr>
          <a:lstStyle/>
          <a:p>
            <a:pPr lvl="0"/>
            <a:r>
              <a:rPr lang="fr-FR" b="1" dirty="0"/>
              <a:t>Modifier les styles du texte du masque</a:t>
            </a:r>
          </a:p>
          <a:p>
            <a:pPr lvl="0"/>
            <a:endParaRPr lang="fr-FR" b="1" dirty="0"/>
          </a:p>
          <a:p>
            <a:pPr lvl="0"/>
            <a:endParaRPr lang="fr-FR" b="1" dirty="0"/>
          </a:p>
          <a:p>
            <a:pPr lvl="0"/>
            <a:endParaRPr lang="fr-FR" b="1" dirty="0"/>
          </a:p>
          <a:p>
            <a:pPr lvl="0"/>
            <a:endParaRPr lang="fr-FR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316" y="995385"/>
            <a:ext cx="8825658" cy="61577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 useBgFill="1"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397" y="2150505"/>
            <a:ext cx="6000791" cy="1145391"/>
          </a:xfrm>
          <a:ln w="66675">
            <a:noFill/>
          </a:ln>
          <a:effectLst>
            <a:softEdge rad="508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 sz="18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700"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2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2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59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8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18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9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91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58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68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1825" y="688812"/>
            <a:ext cx="10949070" cy="688689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631825" y="1854424"/>
            <a:ext cx="3192463" cy="1881188"/>
          </a:xfrm>
          <a:solidFill>
            <a:srgbClr val="8F120F"/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anchor="ctr"/>
          <a:lstStyle>
            <a:lvl1pPr algn="ctr">
              <a:spcBef>
                <a:spcPts val="1000"/>
              </a:spcBef>
              <a:defRPr b="1"/>
            </a:lvl1pPr>
            <a:lvl2pPr marL="0" algn="ctr">
              <a:defRPr/>
            </a:lvl2pPr>
            <a:lvl3pPr marL="0" algn="ctr">
              <a:defRPr/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4520123" y="1854424"/>
            <a:ext cx="3192463" cy="1881188"/>
          </a:xfrm>
          <a:solidFill>
            <a:schemeClr val="bg2"/>
          </a:solidFill>
          <a:effectLst>
            <a:softEdge rad="25400"/>
          </a:effectLst>
        </p:spPr>
        <p:txBody>
          <a:bodyPr anchor="ctr">
            <a:norm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lang="fr-FR" sz="20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lang="fr-FR" sz="18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lang="fr-FR" sz="16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marL="0" lvl="2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</a:pPr>
            <a:r>
              <a:rPr lang="fr-FR" dirty="0"/>
              <a:t>Troisième niveau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8388432" y="1854424"/>
            <a:ext cx="3192463" cy="1881188"/>
          </a:xfrm>
          <a:solidFill>
            <a:schemeClr val="bg1">
              <a:lumMod val="50000"/>
              <a:lumOff val="50000"/>
            </a:schemeClr>
          </a:solidFill>
          <a:effectLst>
            <a:softEdge rad="25400"/>
          </a:effectLst>
        </p:spPr>
        <p:txBody>
          <a:bodyPr anchor="ctr"/>
          <a:lstStyle>
            <a:lvl1pPr algn="ctr">
              <a:defRPr b="1"/>
            </a:lvl1pPr>
            <a:lvl3pPr>
              <a:defRPr lang="fr-FR" sz="16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marL="0" lvl="2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</a:pPr>
            <a:r>
              <a:rPr lang="fr-FR" dirty="0"/>
              <a:t>Troisième niveau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6"/>
          </p:nvPr>
        </p:nvSpPr>
        <p:spPr>
          <a:xfrm>
            <a:off x="631825" y="219076"/>
            <a:ext cx="2690924" cy="32183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endParaRPr lang="fr-FR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631825" y="4093202"/>
            <a:ext cx="3192463" cy="1881188"/>
          </a:xfrm>
          <a:solidFill>
            <a:schemeClr val="accent4"/>
          </a:solidFill>
          <a:effectLst>
            <a:softEdge rad="25400"/>
          </a:effectLst>
        </p:spPr>
        <p:txBody>
          <a:bodyPr anchor="ctr"/>
          <a:lstStyle>
            <a:lvl1pPr algn="ctr">
              <a:spcBef>
                <a:spcPts val="1000"/>
              </a:spcBef>
              <a:defRPr b="1"/>
            </a:lvl1pPr>
            <a:lvl2pPr marL="0" algn="ctr">
              <a:defRPr/>
            </a:lvl2pPr>
            <a:lvl3pPr marL="0" algn="ctr">
              <a:defRPr/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8"/>
          </p:nvPr>
        </p:nvSpPr>
        <p:spPr>
          <a:xfrm>
            <a:off x="4520123" y="4093202"/>
            <a:ext cx="3192463" cy="1881188"/>
          </a:xfrm>
          <a:solidFill>
            <a:schemeClr val="bg1">
              <a:lumMod val="65000"/>
              <a:lumOff val="35000"/>
            </a:schemeClr>
          </a:solidFill>
          <a:effectLst>
            <a:softEdge rad="25400"/>
          </a:effectLst>
        </p:spPr>
        <p:txBody>
          <a:bodyPr anchor="ctr"/>
          <a:lstStyle>
            <a:lvl1pPr algn="ctr">
              <a:spcBef>
                <a:spcPts val="1000"/>
              </a:spcBef>
              <a:defRPr b="1"/>
            </a:lvl1pPr>
            <a:lvl2pPr marL="0" algn="ctr">
              <a:defRPr/>
            </a:lvl2pPr>
            <a:lvl3pPr marL="0" algn="ctr">
              <a:defRPr/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8388432" y="4093202"/>
            <a:ext cx="3192463" cy="1881188"/>
          </a:xfrm>
          <a:solidFill>
            <a:srgbClr val="8F120F"/>
          </a:solidFill>
          <a:effectLst>
            <a:softEdge rad="25400"/>
          </a:effectLst>
        </p:spPr>
        <p:txBody>
          <a:bodyPr anchor="ctr"/>
          <a:lstStyle>
            <a:lvl1pPr algn="ctr">
              <a:spcBef>
                <a:spcPts val="1000"/>
              </a:spcBef>
              <a:defRPr b="1"/>
            </a:lvl1pPr>
            <a:lvl2pPr marL="0" algn="ctr">
              <a:defRPr/>
            </a:lvl2pPr>
            <a:lvl3pPr marL="0" algn="ctr">
              <a:defRPr/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51252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1825" y="688813"/>
            <a:ext cx="10949070" cy="556014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631824" y="1628595"/>
            <a:ext cx="3192463" cy="1881188"/>
          </a:xfrm>
          <a:solidFill>
            <a:srgbClr val="8F120F"/>
          </a:solidFill>
          <a:effectLst>
            <a:softEdge rad="25400"/>
          </a:effectLst>
        </p:spPr>
        <p:txBody>
          <a:bodyPr anchor="ctr"/>
          <a:lstStyle>
            <a:lvl1pPr algn="ctr">
              <a:defRPr b="1"/>
            </a:lvl1pPr>
            <a:lvl2pPr marL="0" algn="ctr">
              <a:defRPr/>
            </a:lvl2pPr>
            <a:lvl3pPr marL="0" algn="ctr">
              <a:defRPr/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4520123" y="1654241"/>
            <a:ext cx="3192463" cy="188118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8388432" y="1654241"/>
            <a:ext cx="3192463" cy="188118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619078" y="4273506"/>
            <a:ext cx="3192463" cy="1881188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  <a:lvl2pPr marL="0" algn="ctr">
              <a:defRPr/>
            </a:lvl2pPr>
            <a:lvl3pPr marL="0" algn="ctr">
              <a:defRPr/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4507375" y="4252033"/>
            <a:ext cx="3192463" cy="188118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8408420" y="4276384"/>
            <a:ext cx="3192463" cy="188118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6"/>
          </p:nvPr>
        </p:nvSpPr>
        <p:spPr>
          <a:xfrm>
            <a:off x="631825" y="219076"/>
            <a:ext cx="1416050" cy="32183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7"/>
          </p:nvPr>
        </p:nvSpPr>
        <p:spPr>
          <a:xfrm>
            <a:off x="631823" y="3535429"/>
            <a:ext cx="3192463" cy="357187"/>
          </a:xfrm>
          <a:solidFill>
            <a:schemeClr val="bg1">
              <a:lumMod val="50000"/>
              <a:lumOff val="50000"/>
            </a:schemeClr>
          </a:solidFill>
          <a:effectLst>
            <a:softEdge rad="25400"/>
          </a:effectLst>
        </p:spPr>
        <p:txBody>
          <a:bodyPr/>
          <a:lstStyle>
            <a:lvl1pPr algn="ctr">
              <a:defRPr/>
            </a:lvl1pPr>
          </a:lstStyle>
          <a:p>
            <a:pPr lvl="0"/>
            <a:endParaRPr lang="fr-FR" dirty="0"/>
          </a:p>
        </p:txBody>
      </p:sp>
      <p:sp>
        <p:nvSpPr>
          <p:cNvPr id="12" name="Espace réservé du contenu 9"/>
          <p:cNvSpPr>
            <a:spLocks noGrp="1"/>
          </p:cNvSpPr>
          <p:nvPr>
            <p:ph sz="quarter" idx="18"/>
          </p:nvPr>
        </p:nvSpPr>
        <p:spPr>
          <a:xfrm>
            <a:off x="619077" y="6178397"/>
            <a:ext cx="3192463" cy="357187"/>
          </a:xfrm>
          <a:solidFill>
            <a:schemeClr val="accent4"/>
          </a:solidFill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3" name="Espace réservé du contenu 9"/>
          <p:cNvSpPr>
            <a:spLocks noGrp="1"/>
          </p:cNvSpPr>
          <p:nvPr>
            <p:ph sz="quarter" idx="19"/>
          </p:nvPr>
        </p:nvSpPr>
        <p:spPr>
          <a:xfrm>
            <a:off x="4520123" y="6178397"/>
            <a:ext cx="3192463" cy="357187"/>
          </a:xfrm>
          <a:solidFill>
            <a:schemeClr val="bg1">
              <a:lumMod val="50000"/>
              <a:lumOff val="50000"/>
            </a:schemeClr>
          </a:solidFill>
          <a:effectLst>
            <a:softEdge rad="25400"/>
          </a:effectLst>
        </p:spPr>
        <p:txBody>
          <a:bodyPr/>
          <a:lstStyle>
            <a:lvl1pPr algn="ctr">
              <a:defRPr/>
            </a:lvl1pPr>
          </a:lstStyle>
          <a:p>
            <a:pPr lvl="0"/>
            <a:endParaRPr lang="fr-FR" dirty="0"/>
          </a:p>
        </p:txBody>
      </p:sp>
      <p:sp>
        <p:nvSpPr>
          <p:cNvPr id="14" name="Espace réservé du contenu 9"/>
          <p:cNvSpPr>
            <a:spLocks noGrp="1"/>
          </p:cNvSpPr>
          <p:nvPr>
            <p:ph sz="quarter" idx="20"/>
          </p:nvPr>
        </p:nvSpPr>
        <p:spPr>
          <a:xfrm>
            <a:off x="8408420" y="6178397"/>
            <a:ext cx="3192463" cy="357187"/>
          </a:xfrm>
          <a:solidFill>
            <a:srgbClr val="8F120F"/>
          </a:solidFill>
          <a:effectLst>
            <a:softEdge rad="25400"/>
          </a:effectLst>
        </p:spPr>
        <p:txBody>
          <a:bodyPr/>
          <a:lstStyle>
            <a:lvl1pPr algn="ctr">
              <a:defRPr/>
            </a:lvl1pPr>
          </a:lstStyle>
          <a:p>
            <a:pPr lvl="0"/>
            <a:endParaRPr lang="fr-FR" dirty="0"/>
          </a:p>
        </p:txBody>
      </p:sp>
      <p:sp>
        <p:nvSpPr>
          <p:cNvPr id="15" name="Espace réservé du contenu 9"/>
          <p:cNvSpPr>
            <a:spLocks noGrp="1"/>
          </p:cNvSpPr>
          <p:nvPr>
            <p:ph sz="quarter" idx="21"/>
          </p:nvPr>
        </p:nvSpPr>
        <p:spPr>
          <a:xfrm>
            <a:off x="4507374" y="3568184"/>
            <a:ext cx="3192463" cy="357187"/>
          </a:xfrm>
          <a:solidFill>
            <a:schemeClr val="accent4"/>
          </a:solidFill>
          <a:effectLst>
            <a:softEdge rad="25400"/>
          </a:effectLst>
        </p:spPr>
        <p:txBody>
          <a:bodyPr/>
          <a:lstStyle>
            <a:lvl1pPr algn="ctr">
              <a:defRPr/>
            </a:lvl1pPr>
          </a:lstStyle>
          <a:p>
            <a:pPr lvl="0"/>
            <a:endParaRPr lang="fr-FR" dirty="0"/>
          </a:p>
        </p:txBody>
      </p:sp>
      <p:sp>
        <p:nvSpPr>
          <p:cNvPr id="16" name="Espace réservé du contenu 9"/>
          <p:cNvSpPr>
            <a:spLocks noGrp="1"/>
          </p:cNvSpPr>
          <p:nvPr>
            <p:ph sz="quarter" idx="22"/>
          </p:nvPr>
        </p:nvSpPr>
        <p:spPr>
          <a:xfrm>
            <a:off x="8408420" y="3535428"/>
            <a:ext cx="3192463" cy="357187"/>
          </a:xfrm>
          <a:solidFill>
            <a:schemeClr val="bg2">
              <a:lumMod val="75000"/>
            </a:schemeClr>
          </a:solidFill>
          <a:effectLst>
            <a:softEdge rad="25400"/>
          </a:effectLst>
        </p:spPr>
        <p:txBody>
          <a:bodyPr/>
          <a:lstStyle>
            <a:lvl1pPr algn="ctr">
              <a:defRPr/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31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1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12"/>
          <p:cNvSpPr>
            <a:spLocks noGrp="1"/>
          </p:cNvSpPr>
          <p:nvPr>
            <p:ph sz="quarter" idx="17"/>
          </p:nvPr>
        </p:nvSpPr>
        <p:spPr>
          <a:xfrm>
            <a:off x="7688263" y="1854200"/>
            <a:ext cx="3892550" cy="4119563"/>
          </a:xfrm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611867" y="1854200"/>
            <a:ext cx="6780606" cy="4119563"/>
          </a:xfrm>
          <a:ln w="38100">
            <a:solidFill>
              <a:srgbClr val="8F120F"/>
            </a:solidFill>
          </a:ln>
          <a:effectLst>
            <a:softEdge rad="25400"/>
          </a:effectLst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contenu 10"/>
          <p:cNvSpPr>
            <a:spLocks noGrp="1"/>
          </p:cNvSpPr>
          <p:nvPr>
            <p:ph sz="quarter" idx="16"/>
          </p:nvPr>
        </p:nvSpPr>
        <p:spPr>
          <a:xfrm>
            <a:off x="631825" y="219076"/>
            <a:ext cx="2690924" cy="321838"/>
          </a:xfrm>
        </p:spPr>
        <p:txBody>
          <a:bodyPr>
            <a:noAutofit/>
          </a:bodyPr>
          <a:lstStyle>
            <a:lvl1pPr marL="285750" indent="-285750">
              <a:buFont typeface="Wingdings" panose="05000000000000000000" pitchFamily="2" charset="2"/>
              <a:buChar char="Ø"/>
              <a:defRPr sz="1600">
                <a:solidFill>
                  <a:srgbClr val="8F120F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contenu 10"/>
          <p:cNvSpPr>
            <a:spLocks noGrp="1"/>
          </p:cNvSpPr>
          <p:nvPr>
            <p:ph sz="quarter" idx="19"/>
          </p:nvPr>
        </p:nvSpPr>
        <p:spPr>
          <a:xfrm>
            <a:off x="631825" y="6196839"/>
            <a:ext cx="2690924" cy="321838"/>
          </a:xfrm>
        </p:spPr>
        <p:txBody>
          <a:bodyPr>
            <a:noAutofit/>
          </a:bodyPr>
          <a:lstStyle>
            <a:lvl1pPr marL="285750" indent="-285750">
              <a:buFont typeface="Wingdings" panose="05000000000000000000" pitchFamily="2" charset="2"/>
              <a:buChar char="Ø"/>
              <a:defRPr sz="1600">
                <a:solidFill>
                  <a:srgbClr val="8F120F"/>
                </a:solidFill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344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1825" y="688812"/>
            <a:ext cx="10949070" cy="688689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631825" y="1854424"/>
            <a:ext cx="3192463" cy="1881188"/>
          </a:xfrm>
          <a:solidFill>
            <a:srgbClr val="8F120F"/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anchor="ctr"/>
          <a:lstStyle>
            <a:lvl1pPr algn="ctr">
              <a:spcBef>
                <a:spcPts val="1000"/>
              </a:spcBef>
              <a:defRPr b="1"/>
            </a:lvl1pPr>
            <a:lvl2pPr marL="0" algn="ctr">
              <a:defRPr/>
            </a:lvl2pPr>
            <a:lvl3pPr marL="0" algn="ctr">
              <a:defRPr/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6"/>
          </p:nvPr>
        </p:nvSpPr>
        <p:spPr>
          <a:xfrm>
            <a:off x="631825" y="219076"/>
            <a:ext cx="2690924" cy="32183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endParaRPr lang="fr-FR" dirty="0"/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20"/>
          </p:nvPr>
        </p:nvSpPr>
        <p:spPr>
          <a:xfrm>
            <a:off x="1121221" y="2033219"/>
            <a:ext cx="3192463" cy="1881188"/>
          </a:xfrm>
          <a:solidFill>
            <a:srgbClr val="8F120F"/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anchor="ctr"/>
          <a:lstStyle>
            <a:lvl1pPr algn="ctr">
              <a:spcBef>
                <a:spcPts val="1000"/>
              </a:spcBef>
              <a:defRPr b="1"/>
            </a:lvl1pPr>
            <a:lvl2pPr marL="0" algn="ctr">
              <a:defRPr/>
            </a:lvl2pPr>
            <a:lvl3pPr marL="0" algn="ctr">
              <a:defRPr/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21"/>
          </p:nvPr>
        </p:nvSpPr>
        <p:spPr>
          <a:xfrm>
            <a:off x="4470753" y="1854424"/>
            <a:ext cx="3192463" cy="1881188"/>
          </a:xfrm>
          <a:solidFill>
            <a:srgbClr val="8F120F"/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anchor="ctr"/>
          <a:lstStyle>
            <a:lvl1pPr algn="ctr">
              <a:spcBef>
                <a:spcPts val="1000"/>
              </a:spcBef>
              <a:defRPr b="1"/>
            </a:lvl1pPr>
            <a:lvl2pPr marL="0" algn="ctr">
              <a:defRPr/>
            </a:lvl2pPr>
            <a:lvl3pPr marL="0" algn="ctr">
              <a:defRPr/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2"/>
          </p:nvPr>
        </p:nvSpPr>
        <p:spPr>
          <a:xfrm>
            <a:off x="4960149" y="2033219"/>
            <a:ext cx="3192463" cy="1881188"/>
          </a:xfrm>
          <a:solidFill>
            <a:srgbClr val="8F120F"/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anchor="ctr"/>
          <a:lstStyle>
            <a:lvl1pPr algn="ctr">
              <a:spcBef>
                <a:spcPts val="1000"/>
              </a:spcBef>
              <a:defRPr b="1"/>
            </a:lvl1pPr>
            <a:lvl2pPr marL="0" algn="ctr">
              <a:defRPr/>
            </a:lvl2pPr>
            <a:lvl3pPr marL="0" algn="ctr">
              <a:defRPr/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quarter" idx="23"/>
          </p:nvPr>
        </p:nvSpPr>
        <p:spPr>
          <a:xfrm>
            <a:off x="8387693" y="1854424"/>
            <a:ext cx="3192463" cy="1881188"/>
          </a:xfrm>
          <a:solidFill>
            <a:srgbClr val="8F120F"/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anchor="ctr"/>
          <a:lstStyle>
            <a:lvl1pPr algn="ctr">
              <a:spcBef>
                <a:spcPts val="1000"/>
              </a:spcBef>
              <a:defRPr b="1"/>
            </a:lvl1pPr>
            <a:lvl2pPr marL="0" algn="ctr">
              <a:defRPr/>
            </a:lvl2pPr>
            <a:lvl3pPr marL="0" algn="ctr">
              <a:defRPr/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24"/>
          </p:nvPr>
        </p:nvSpPr>
        <p:spPr>
          <a:xfrm>
            <a:off x="8877089" y="2033219"/>
            <a:ext cx="3192463" cy="1881188"/>
          </a:xfrm>
          <a:solidFill>
            <a:srgbClr val="8F120F"/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anchor="ctr"/>
          <a:lstStyle>
            <a:lvl1pPr algn="ctr">
              <a:spcBef>
                <a:spcPts val="1000"/>
              </a:spcBef>
              <a:defRPr b="1"/>
            </a:lvl1pPr>
            <a:lvl2pPr marL="0" algn="ctr">
              <a:defRPr/>
            </a:lvl2pPr>
            <a:lvl3pPr marL="0" algn="ctr">
              <a:defRPr/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25"/>
          </p:nvPr>
        </p:nvSpPr>
        <p:spPr>
          <a:xfrm>
            <a:off x="631824" y="4212535"/>
            <a:ext cx="3192463" cy="1881188"/>
          </a:xfrm>
          <a:solidFill>
            <a:srgbClr val="8F120F"/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anchor="ctr"/>
          <a:lstStyle>
            <a:lvl1pPr algn="ctr">
              <a:spcBef>
                <a:spcPts val="1000"/>
              </a:spcBef>
              <a:defRPr b="1"/>
            </a:lvl1pPr>
            <a:lvl2pPr marL="0" algn="ctr">
              <a:defRPr/>
            </a:lvl2pPr>
            <a:lvl3pPr marL="0" algn="ctr">
              <a:defRPr/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26"/>
          </p:nvPr>
        </p:nvSpPr>
        <p:spPr>
          <a:xfrm>
            <a:off x="969475" y="4351152"/>
            <a:ext cx="3192463" cy="1881188"/>
          </a:xfrm>
          <a:solidFill>
            <a:srgbClr val="8F120F"/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anchor="ctr"/>
          <a:lstStyle>
            <a:lvl1pPr algn="ctr">
              <a:spcBef>
                <a:spcPts val="1000"/>
              </a:spcBef>
              <a:defRPr b="1"/>
            </a:lvl1pPr>
            <a:lvl2pPr marL="0" algn="ctr">
              <a:defRPr/>
            </a:lvl2pPr>
            <a:lvl3pPr marL="0" algn="ctr">
              <a:defRPr/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quarter" idx="27"/>
          </p:nvPr>
        </p:nvSpPr>
        <p:spPr>
          <a:xfrm>
            <a:off x="4535147" y="4134491"/>
            <a:ext cx="3192463" cy="1881188"/>
          </a:xfrm>
          <a:solidFill>
            <a:srgbClr val="8F120F"/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anchor="ctr"/>
          <a:lstStyle>
            <a:lvl1pPr algn="ctr">
              <a:spcBef>
                <a:spcPts val="1000"/>
              </a:spcBef>
              <a:defRPr b="1"/>
            </a:lvl1pPr>
            <a:lvl2pPr marL="0" algn="ctr">
              <a:defRPr/>
            </a:lvl2pPr>
            <a:lvl3pPr marL="0" algn="ctr">
              <a:defRPr/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quarter" idx="28"/>
          </p:nvPr>
        </p:nvSpPr>
        <p:spPr>
          <a:xfrm>
            <a:off x="5024543" y="4313286"/>
            <a:ext cx="3192463" cy="1881188"/>
          </a:xfrm>
          <a:solidFill>
            <a:srgbClr val="8F120F"/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anchor="ctr"/>
          <a:lstStyle>
            <a:lvl1pPr algn="ctr">
              <a:spcBef>
                <a:spcPts val="1000"/>
              </a:spcBef>
              <a:defRPr b="1"/>
            </a:lvl1pPr>
            <a:lvl2pPr marL="0" algn="ctr">
              <a:defRPr/>
            </a:lvl2pPr>
            <a:lvl3pPr marL="0" algn="ctr">
              <a:defRPr/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quarter" idx="29"/>
          </p:nvPr>
        </p:nvSpPr>
        <p:spPr>
          <a:xfrm>
            <a:off x="8474028" y="4172357"/>
            <a:ext cx="3192463" cy="1881188"/>
          </a:xfrm>
          <a:solidFill>
            <a:srgbClr val="8F120F"/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anchor="ctr"/>
          <a:lstStyle>
            <a:lvl1pPr algn="ctr">
              <a:spcBef>
                <a:spcPts val="1000"/>
              </a:spcBef>
              <a:defRPr b="1"/>
            </a:lvl1pPr>
            <a:lvl2pPr marL="0" algn="ctr">
              <a:defRPr/>
            </a:lvl2pPr>
            <a:lvl3pPr marL="0" algn="ctr">
              <a:defRPr/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quarter" idx="30"/>
          </p:nvPr>
        </p:nvSpPr>
        <p:spPr>
          <a:xfrm>
            <a:off x="8963424" y="4351152"/>
            <a:ext cx="3192463" cy="1881188"/>
          </a:xfrm>
          <a:solidFill>
            <a:srgbClr val="8F120F"/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anchor="ctr"/>
          <a:lstStyle>
            <a:lvl1pPr algn="ctr">
              <a:spcBef>
                <a:spcPts val="1000"/>
              </a:spcBef>
              <a:defRPr b="1"/>
            </a:lvl1pPr>
            <a:lvl2pPr marL="0" algn="ctr">
              <a:defRPr/>
            </a:lvl2pPr>
            <a:lvl3pPr marL="0" algn="ctr">
              <a:defRPr/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34476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>
        <p:tmplLst>
          <p:tmpl>
            <p:tnLst>
              <p:par>
                <p:cTn presetID="17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1" animBg="1">
        <p:tmplLst>
          <p:tmpl>
            <p:tnLst>
              <p:par>
                <p:cTn presetID="17" presetClass="exit" presetSubtype="10" fill="hold" nodeType="clickEffect">
                  <p:stCondLst>
                    <p:cond delay="0"/>
                  </p:stCondLst>
                  <p:childTnLst>
                    <p:anim calcmode="lin" valueType="num">
                      <p:cBhvr>
                        <p:cTn dur="500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strVal val="ppt_h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0" grpId="0" animBg="1"/>
      <p:bldP spid="10" grpId="1" animBg="1"/>
      <p:bldP spid="12" grpId="0" animBg="1">
        <p:tmplLst>
          <p:tmpl>
            <p:tnLst>
              <p:par>
                <p:cTn presetID="17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1" animBg="1">
        <p:tmplLst>
          <p:tmpl>
            <p:tnLst>
              <p:par>
                <p:cTn presetID="17" presetClass="exit" presetSubtype="10" fill="hold" nodeType="clickEffect">
                  <p:stCondLst>
                    <p:cond delay="0"/>
                  </p:stCondLst>
                  <p:childTnLst>
                    <p:anim calcmode="lin" valueType="num">
                      <p:cBhvr>
                        <p:cTn dur="500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strVal val="ppt_h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3" grpId="0" animBg="1"/>
      <p:bldP spid="13" grpId="1" animBg="1"/>
      <p:bldP spid="17" grpId="0" animBg="1">
        <p:tmplLst>
          <p:tmpl>
            <p:tnLst>
              <p:par>
                <p:cTn presetID="17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17" presetClass="exit" presetSubtype="10" fill="hold" nodeType="clickEffect">
                  <p:stCondLst>
                    <p:cond delay="0"/>
                  </p:stCondLst>
                  <p:childTnLst>
                    <p:anim calcmode="lin" valueType="num">
                      <p:cBhvr>
                        <p:cTn dur="500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strVal val="ppt_h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animBg="1"/>
      <p:bldP spid="18" grpId="1" animBg="1"/>
      <p:bldP spid="19" grpId="0" animBg="1">
        <p:tmplLst>
          <p:tmpl>
            <p:tnLst>
              <p:par>
                <p:cTn presetID="17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1" animBg="1">
        <p:tmplLst>
          <p:tmpl>
            <p:tnLst>
              <p:par>
                <p:cTn presetID="17" presetClass="exit" presetSubtype="10" fill="hold" nodeType="clickEffect">
                  <p:stCondLst>
                    <p:cond delay="0"/>
                  </p:stCondLst>
                  <p:childTnLst>
                    <p:anim calcmode="lin" valueType="num">
                      <p:cBhvr>
                        <p:cTn dur="500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strVal val="ppt_h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0" grpId="0" animBg="1"/>
      <p:bldP spid="20" grpId="1" animBg="1"/>
      <p:bldP spid="21" grpId="0" animBg="1">
        <p:tmplLst>
          <p:tmpl>
            <p:tnLst>
              <p:par>
                <p:cTn presetID="17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1" animBg="1">
        <p:tmplLst>
          <p:tmpl>
            <p:tnLst>
              <p:par>
                <p:cTn presetID="17" presetClass="exit" presetSubtype="10" fill="hold" nodeType="clickEffect">
                  <p:stCondLst>
                    <p:cond delay="0"/>
                  </p:stCondLst>
                  <p:childTnLst>
                    <p:anim calcmode="lin" valueType="num">
                      <p:cBhvr>
                        <p:cTn dur="500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strVal val="ppt_h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22" grpId="1" animBg="1"/>
      <p:bldP spid="23" grpId="0" animBg="1">
        <p:tmplLst>
          <p:tmpl>
            <p:tnLst>
              <p:par>
                <p:cTn presetID="17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animBg="1">
        <p:tmplLst>
          <p:tmpl>
            <p:tnLst>
              <p:par>
                <p:cTn presetID="17" presetClass="exit" presetSubtype="10" fill="hold" nodeType="clickEffect">
                  <p:stCondLst>
                    <p:cond delay="0"/>
                  </p:stCondLst>
                  <p:childTnLst>
                    <p:anim calcmode="lin" valueType="num">
                      <p:cBhvr>
                        <p:cTn dur="500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strVal val="ppt_h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4" grpId="0" animBg="1"/>
      <p:bldP spid="24" grpId="1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1825" y="688812"/>
            <a:ext cx="10949070" cy="688689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6"/>
          </p:nvPr>
        </p:nvSpPr>
        <p:spPr>
          <a:xfrm>
            <a:off x="631825" y="219076"/>
            <a:ext cx="1416050" cy="32183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endParaRPr lang="fr-FR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7"/>
          </p:nvPr>
        </p:nvSpPr>
        <p:spPr>
          <a:xfrm>
            <a:off x="7688263" y="1854200"/>
            <a:ext cx="3892550" cy="4119563"/>
          </a:xfrm>
          <a:effectLst>
            <a:softEdge rad="25400"/>
          </a:effectLst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631825" y="1854424"/>
            <a:ext cx="3192463" cy="1881188"/>
          </a:xfrm>
          <a:solidFill>
            <a:srgbClr val="8F120F"/>
          </a:solidFill>
          <a:effectLst>
            <a:softEdge rad="25400"/>
          </a:effectLst>
        </p:spPr>
        <p:txBody>
          <a:bodyPr anchor="ctr"/>
          <a:lstStyle>
            <a:lvl1pPr algn="ctr">
              <a:spcBef>
                <a:spcPts val="1000"/>
              </a:spcBef>
              <a:defRPr b="1"/>
            </a:lvl1pPr>
            <a:lvl2pPr marL="0" algn="ctr">
              <a:defRPr/>
            </a:lvl2pPr>
            <a:lvl3pPr marL="0" algn="ctr">
              <a:defRPr/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8"/>
          </p:nvPr>
        </p:nvSpPr>
        <p:spPr>
          <a:xfrm>
            <a:off x="4095120" y="1879824"/>
            <a:ext cx="3192463" cy="1881188"/>
          </a:xfrm>
          <a:solidFill>
            <a:schemeClr val="bg2"/>
          </a:solidFill>
          <a:effectLst>
            <a:softEdge rad="25400"/>
          </a:effectLst>
        </p:spPr>
        <p:txBody>
          <a:bodyPr anchor="ctr">
            <a:norm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lang="fr-FR" sz="20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lang="fr-FR" sz="18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lang="fr-FR" sz="16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marL="0" lvl="2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</a:pPr>
            <a:r>
              <a:rPr lang="fr-FR" dirty="0"/>
              <a:t>Troisième niveau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631824" y="4092575"/>
            <a:ext cx="3192463" cy="1881188"/>
          </a:xfrm>
          <a:solidFill>
            <a:schemeClr val="bg1">
              <a:lumMod val="65000"/>
              <a:lumOff val="35000"/>
            </a:schemeClr>
          </a:solidFill>
          <a:effectLst>
            <a:softEdge rad="25400"/>
          </a:effectLst>
        </p:spPr>
        <p:txBody>
          <a:bodyPr anchor="ctr"/>
          <a:lstStyle>
            <a:lvl1pPr algn="ctr">
              <a:spcBef>
                <a:spcPts val="1000"/>
              </a:spcBef>
              <a:defRPr b="1"/>
            </a:lvl1pPr>
            <a:lvl2pPr marL="0" algn="ctr">
              <a:defRPr/>
            </a:lvl2pPr>
            <a:lvl3pPr marL="0" algn="ctr">
              <a:defRPr/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20"/>
          </p:nvPr>
        </p:nvSpPr>
        <p:spPr>
          <a:xfrm>
            <a:off x="4095120" y="4092575"/>
            <a:ext cx="3192463" cy="1881188"/>
          </a:xfrm>
          <a:solidFill>
            <a:schemeClr val="accent4"/>
          </a:solidFill>
          <a:effectLst>
            <a:softEdge rad="25400"/>
          </a:effectLst>
        </p:spPr>
        <p:txBody>
          <a:bodyPr anchor="ctr"/>
          <a:lstStyle>
            <a:lvl1pPr algn="ctr">
              <a:spcBef>
                <a:spcPts val="1000"/>
              </a:spcBef>
              <a:defRPr b="1"/>
            </a:lvl1pPr>
            <a:lvl2pPr marL="0" algn="ctr">
              <a:defRPr/>
            </a:lvl2pPr>
            <a:lvl3pPr marL="0" algn="ctr">
              <a:defRPr/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5899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7284" y="920715"/>
            <a:ext cx="9404723" cy="553539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050925" y="1939925"/>
            <a:ext cx="4040188" cy="1223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4388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0442-7AB6-480D-8422-2C77C70305F8}" type="datetimeFigureOut">
              <a:rPr lang="fr-FR" smtClean="0"/>
              <a:t>21/08/2022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333A-9CD4-4B53-B694-DD266DA1AF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22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59960" y="526790"/>
            <a:ext cx="3192463" cy="688689"/>
          </a:xfrm>
        </p:spPr>
        <p:txBody>
          <a:bodyPr lIns="144000" tIns="144000" rIns="144000" bIns="144000">
            <a:noAutofit/>
          </a:bodyPr>
          <a:lstStyle>
            <a:lvl1pPr algn="l">
              <a:buFontTx/>
              <a:buNone/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Réponses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659960" y="1573069"/>
            <a:ext cx="3192463" cy="1881188"/>
          </a:xfrm>
          <a:solidFill>
            <a:srgbClr val="8F120F"/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lIns="144000" tIns="144000" rIns="144000" bIns="14400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17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buFontTx/>
              <a:buNone/>
              <a:defRPr lang="fr-FR" sz="17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buFontTx/>
              <a:buNone/>
              <a:defRPr lang="fr-FR" sz="17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4548258" y="1573069"/>
            <a:ext cx="3192463" cy="1881188"/>
          </a:xfrm>
          <a:solidFill>
            <a:schemeClr val="tx1">
              <a:lumMod val="50000"/>
              <a:lumOff val="50000"/>
            </a:schemeClr>
          </a:solidFill>
          <a:effectLst>
            <a:softEdge rad="25400"/>
          </a:effectLst>
        </p:spPr>
        <p:txBody>
          <a:bodyPr lIns="144000" tIns="144000" rIns="144000" bIns="14400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lang="fr-FR" sz="17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lang="fr-FR" sz="17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1143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lang="fr-FR" sz="17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8416567" y="1573069"/>
            <a:ext cx="3192463" cy="1881188"/>
          </a:xfrm>
          <a:solidFill>
            <a:srgbClr val="006666"/>
          </a:solidFill>
          <a:effectLst>
            <a:softEdge rad="25400"/>
          </a:effectLst>
        </p:spPr>
        <p:txBody>
          <a:bodyPr lIns="144000" tIns="144000" rIns="144000" bIns="14400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buFontTx/>
              <a:buNone/>
              <a:defRPr lang="fr-FR" sz="17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buFontTx/>
              <a:buNone/>
              <a:defRPr lang="fr-FR" sz="17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57150" indent="-228600" algn="ctr" defTabSz="914400" rtl="0" eaLnBrk="1" latinLnBrk="0" hangingPunct="1">
              <a:lnSpc>
                <a:spcPct val="90000"/>
              </a:lnSpc>
              <a:buFontTx/>
              <a:buNone/>
              <a:defRPr lang="fr-FR" sz="17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659960" y="3811847"/>
            <a:ext cx="3192463" cy="1881188"/>
          </a:xfrm>
          <a:solidFill>
            <a:srgbClr val="42B496"/>
          </a:solidFill>
          <a:effectLst>
            <a:softEdge rad="25400"/>
          </a:effectLst>
        </p:spPr>
        <p:txBody>
          <a:bodyPr lIns="144000" tIns="144000" rIns="144000" bIns="14400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17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buFontTx/>
              <a:buNone/>
              <a:defRPr lang="fr-FR" sz="17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buFontTx/>
              <a:buNone/>
              <a:defRPr lang="fr-FR" sz="17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8"/>
          </p:nvPr>
        </p:nvSpPr>
        <p:spPr>
          <a:xfrm>
            <a:off x="4538263" y="3832211"/>
            <a:ext cx="3192463" cy="1881188"/>
          </a:xfrm>
          <a:solidFill>
            <a:srgbClr val="006666"/>
          </a:solidFill>
          <a:effectLst>
            <a:softEdge rad="25400"/>
          </a:effectLst>
        </p:spPr>
        <p:txBody>
          <a:bodyPr lIns="144000" tIns="144000" rIns="144000" bIns="14400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17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buFontTx/>
              <a:buNone/>
              <a:defRPr lang="fr-FR" sz="17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buFontTx/>
              <a:buNone/>
              <a:defRPr lang="fr-FR" sz="17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8416567" y="3811847"/>
            <a:ext cx="3192463" cy="1881188"/>
          </a:xfrm>
          <a:solidFill>
            <a:srgbClr val="8F120F"/>
          </a:solidFill>
          <a:effectLst>
            <a:softEdge rad="25400"/>
          </a:effectLst>
        </p:spPr>
        <p:txBody>
          <a:bodyPr lIns="144000" tIns="144000" rIns="144000" bIns="14400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17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buFontTx/>
              <a:buNone/>
              <a:defRPr lang="fr-FR" sz="17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buFontTx/>
              <a:buNone/>
              <a:defRPr lang="fr-FR" sz="17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0418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9796027F-7875-4030-9381-8BD8C4F21935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8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9796027F-7875-4030-9381-8BD8C4F21935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4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9796027F-7875-4030-9381-8BD8C4F21935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2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5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7B9FA78-4F0D-415E-B729-C68A5FB85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866" y="980494"/>
            <a:ext cx="11241089" cy="643893"/>
          </a:xfr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r>
              <a:rPr lang="fr-FR" sz="3300" dirty="0"/>
              <a:t>Titre</a:t>
            </a:r>
            <a:br>
              <a:rPr lang="fr-CH" dirty="0"/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488865" y="2953810"/>
            <a:ext cx="6339957" cy="1537308"/>
          </a:xfrm>
          <a:prstGeom prst="rect">
            <a:avLst/>
          </a:prstGeom>
          <a:solidFill>
            <a:srgbClr val="297379"/>
          </a:solidFill>
          <a:ln w="28575">
            <a:noFill/>
          </a:ln>
          <a:effectLst>
            <a:glow>
              <a:srgbClr val="5F9EA5">
                <a:alpha val="40000"/>
              </a:srgbClr>
            </a:glow>
            <a:softEdge rad="50800"/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 marL="85725" lvl="1">
              <a:lnSpc>
                <a:spcPct val="90000"/>
              </a:lnSpc>
            </a:pPr>
            <a:r>
              <a:rPr lang="fr-FR" b="1" dirty="0"/>
              <a:t>Pour Qui?</a:t>
            </a:r>
          </a:p>
          <a:p>
            <a:pPr marL="371475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Personnes</a:t>
            </a:r>
            <a:r>
              <a:rPr lang="en-US" baseline="0" dirty="0"/>
              <a:t> a</a:t>
            </a:r>
            <a:r>
              <a:rPr lang="en-US" dirty="0"/>
              <a:t>u benefice d’un </a:t>
            </a:r>
            <a:r>
              <a:rPr lang="en-US" dirty="0" err="1"/>
              <a:t>permis</a:t>
            </a:r>
            <a:r>
              <a:rPr lang="en-US" dirty="0"/>
              <a:t> N </a:t>
            </a:r>
            <a:r>
              <a:rPr lang="en-US" dirty="0" err="1"/>
              <a:t>ou</a:t>
            </a:r>
            <a:r>
              <a:rPr lang="en-US" dirty="0"/>
              <a:t> F</a:t>
            </a:r>
          </a:p>
          <a:p>
            <a:pPr marL="371475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aseline="0" dirty="0" err="1">
                <a:solidFill>
                  <a:schemeClr val="tx1"/>
                </a:solidFill>
              </a:rPr>
              <a:t>Personnes</a:t>
            </a:r>
            <a:r>
              <a:rPr lang="en-US" baseline="0" dirty="0">
                <a:solidFill>
                  <a:schemeClr val="tx1"/>
                </a:solidFill>
              </a:rPr>
              <a:t> à </a:t>
            </a:r>
            <a:r>
              <a:rPr lang="en-US" dirty="0" err="1">
                <a:solidFill>
                  <a:schemeClr val="tx1"/>
                </a:solidFill>
              </a:rPr>
              <a:t>l’Aide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d’Urgence</a:t>
            </a:r>
            <a:endParaRPr lang="en-US" dirty="0">
              <a:solidFill>
                <a:schemeClr val="tx1"/>
              </a:solidFill>
            </a:endParaRPr>
          </a:p>
          <a:p>
            <a:pPr marL="85725" lvl="1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85725" marR="0" lvl="1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H" dirty="0">
                <a:hlinkClick r:id="rId2" action="ppaction://hlinksldjump"/>
              </a:rPr>
              <a:t>Sans d’autres moyens de vivre</a:t>
            </a:r>
            <a:endParaRPr lang="en-US" b="1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488866" y="1929018"/>
            <a:ext cx="6339957" cy="844810"/>
          </a:xfrm>
          <a:prstGeom prst="rect">
            <a:avLst/>
          </a:prstGeom>
          <a:solidFill>
            <a:srgbClr val="297379"/>
          </a:solidFill>
          <a:ln w="28575">
            <a:noFill/>
          </a:ln>
          <a:effectLst>
            <a:glow>
              <a:srgbClr val="5F9EA5">
                <a:alpha val="40000"/>
              </a:srgbClr>
            </a:glow>
            <a:softEdge rad="50800"/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Quoi?</a:t>
            </a:r>
          </a:p>
          <a:p>
            <a:r>
              <a:rPr lang="fr-CH" dirty="0">
                <a:hlinkClick r:id="rId3" action="ppaction://hlinksldjump"/>
              </a:rPr>
              <a:t>Une assistance qui répond aux besoins de base</a:t>
            </a:r>
            <a:endParaRPr lang="fr-FR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488868" y="4498213"/>
            <a:ext cx="6339957" cy="1121809"/>
          </a:xfrm>
          <a:prstGeom prst="rect">
            <a:avLst/>
          </a:prstGeom>
          <a:solidFill>
            <a:srgbClr val="297379"/>
          </a:solidFill>
          <a:ln w="28575">
            <a:noFill/>
          </a:ln>
          <a:effectLst>
            <a:glow>
              <a:srgbClr val="5F9EA5">
                <a:alpha val="40000"/>
              </a:srgbClr>
            </a:glow>
            <a:softEdge rad="50800"/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r>
              <a:rPr lang="fr-FR" b="1" dirty="0"/>
              <a:t>Comment?</a:t>
            </a:r>
          </a:p>
          <a:p>
            <a:r>
              <a:rPr lang="fr-FR" dirty="0"/>
              <a:t>La demande d’assistance à la première semaine au foyer.</a:t>
            </a:r>
          </a:p>
          <a:p>
            <a:r>
              <a:rPr lang="fr-FR" dirty="0"/>
              <a:t>Chaque 2 mois: </a:t>
            </a:r>
            <a:r>
              <a:rPr lang="fr-FR" dirty="0">
                <a:hlinkClick r:id="rId4" action="ppaction://hlinksldjump"/>
              </a:rPr>
              <a:t>Rendez-vous CAF</a:t>
            </a:r>
            <a:endParaRPr lang="fr-FR" dirty="0"/>
          </a:p>
        </p:txBody>
      </p:sp>
      <p:pic>
        <p:nvPicPr>
          <p:cNvPr id="13" name="Picture 2" descr="En détail | Helen Tilbury, graphisme+illustration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22" y="1929018"/>
            <a:ext cx="4192333" cy="367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1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2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" Target="../slides/slide2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" Target="../slides/slide1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" Target="../slides/slide2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" Target="../slides/slide2.xml"/><Relationship Id="rId30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7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0976" y="1462646"/>
            <a:ext cx="9404723" cy="677762"/>
          </a:xfrm>
          <a:prstGeom prst="rect">
            <a:avLst/>
          </a:prstGeom>
          <a:effectLst>
            <a:softEdge rad="31750"/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293" y="220088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ZoneTexte 14">
            <a:hlinkClick r:id="rId27" action="ppaction://hlinksldjump"/>
          </p:cNvPr>
          <p:cNvSpPr txBox="1"/>
          <p:nvPr userDrawn="1"/>
        </p:nvSpPr>
        <p:spPr>
          <a:xfrm>
            <a:off x="0" y="0"/>
            <a:ext cx="12192000" cy="827846"/>
          </a:xfrm>
          <a:prstGeom prst="rect">
            <a:avLst/>
          </a:prstGeom>
          <a:solidFill>
            <a:schemeClr val="tx1"/>
          </a:solidFill>
        </p:spPr>
        <p:txBody>
          <a:bodyPr wrap="square" lIns="180000" tIns="288000" rIns="180000" bIns="288000" numCol="1" spcCol="0" rtlCol="0" anchor="b">
            <a:spAutoFit/>
          </a:bodyPr>
          <a:lstStyle/>
          <a:p>
            <a:pPr lvl="5" algn="l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7" action="ppaction://hlinksldjump"/>
              </a:rPr>
              <a:t>Connaissez-vous l’EVAM?</a:t>
            </a:r>
            <a:r>
              <a:rPr lang="fr-FR" sz="1600" b="1" dirty="0">
                <a:solidFill>
                  <a:srgbClr val="8F12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1600" b="1" dirty="0">
                <a:solidFill>
                  <a:srgbClr val="8F120F"/>
                </a:solidFill>
                <a:latin typeface="Arial" panose="020B0604020202020204" pitchFamily="34" charset="0"/>
                <a:cs typeface="Arial" panose="020B0604020202020204" pitchFamily="34" charset="0"/>
                <a:hlinkClick r:id="rId28" action="ppaction://hlinksldjump"/>
              </a:rPr>
              <a:t>L’assistance</a:t>
            </a:r>
            <a:r>
              <a:rPr lang="fr-FR" sz="1600" b="1" baseline="0" dirty="0">
                <a:solidFill>
                  <a:srgbClr val="8F120F"/>
                </a:solidFill>
                <a:latin typeface="Arial" panose="020B0604020202020204" pitchFamily="34" charset="0"/>
                <a:cs typeface="Arial" panose="020B0604020202020204" pitchFamily="34" charset="0"/>
                <a:hlinkClick r:id="rId28" action="ppaction://hlinksldjump"/>
              </a:rPr>
              <a:t> de l’EVAM</a:t>
            </a:r>
            <a:r>
              <a:rPr lang="fr-FR" sz="1600" b="1" dirty="0">
                <a:solidFill>
                  <a:srgbClr val="8F12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16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9" action="ppaction://hlinksldjump"/>
              </a:rPr>
              <a:t>L’accompagnement</a:t>
            </a:r>
            <a:r>
              <a:rPr lang="fr-FR" sz="16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600" b="1" baseline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29" action="ppaction://hlinksldjump"/>
              </a:rPr>
              <a:t>Contact</a:t>
            </a:r>
            <a:endParaRPr lang="fr-FR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6" descr="Description : logEVAM">
            <a:hlinkClick r:id="" action="ppaction://hlinkshowjump?jump=firstslide"/>
          </p:cNvPr>
          <p:cNvPicPr/>
          <p:nvPr userDrawn="1"/>
        </p:nvPicPr>
        <p:blipFill>
          <a:blip r:embed="rId3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 t="22536" r="4785" b="16901"/>
          <a:stretch>
            <a:fillRect/>
          </a:stretch>
        </p:blipFill>
        <p:spPr bwMode="auto">
          <a:xfrm>
            <a:off x="341185" y="212377"/>
            <a:ext cx="1688259" cy="349622"/>
          </a:xfrm>
          <a:prstGeom prst="rect">
            <a:avLst/>
          </a:prstGeom>
          <a:solidFill>
            <a:srgbClr val="8F120F"/>
          </a:solidFill>
          <a:ln>
            <a:noFill/>
          </a:ln>
        </p:spPr>
      </p:pic>
      <p:sp>
        <p:nvSpPr>
          <p:cNvPr id="4" name="Bouton d'action : Précédent 3">
            <a:hlinkClick r:id="" action="ppaction://hlinkshowjump?jump=lastslideviewed" highlightClick="1"/>
          </p:cNvPr>
          <p:cNvSpPr/>
          <p:nvPr userDrawn="1"/>
        </p:nvSpPr>
        <p:spPr>
          <a:xfrm>
            <a:off x="11887198" y="258188"/>
            <a:ext cx="180000" cy="180000"/>
          </a:xfrm>
          <a:prstGeom prst="actionButtonBackPrevious">
            <a:avLst/>
          </a:prstGeom>
          <a:gradFill>
            <a:gsLst>
              <a:gs pos="0">
                <a:srgbClr val="81B4B9"/>
              </a:gs>
              <a:gs pos="100000">
                <a:schemeClr val="dk1">
                  <a:shade val="90000"/>
                  <a:lumMod val="84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hlinkClick r:id="rId31" action="ppaction://hlinksldjump"/>
          </p:cNvPr>
          <p:cNvSpPr txBox="1"/>
          <p:nvPr userDrawn="1"/>
        </p:nvSpPr>
        <p:spPr>
          <a:xfrm>
            <a:off x="252842" y="566236"/>
            <a:ext cx="932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hlinkClick r:id="rId31" action="ppaction://hlinksldjump"/>
              </a:rPr>
              <a:t>Evaluations</a:t>
            </a:r>
            <a:endParaRPr lang="fr-F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66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  <p:sldLayoutId id="2147483915" r:id="rId18"/>
    <p:sldLayoutId id="2147483916" r:id="rId19"/>
    <p:sldLayoutId id="2147483917" r:id="rId20"/>
    <p:sldLayoutId id="2147483865" r:id="rId21"/>
    <p:sldLayoutId id="2147483864" r:id="rId22"/>
    <p:sldLayoutId id="2147483860" r:id="rId23"/>
    <p:sldLayoutId id="2147483918" r:id="rId24"/>
    <p:sldLayoutId id="2147483919" r:id="rId2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b="0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lex.admin.ch/eli/cc/1999/358/fr" TargetMode="External"/><Relationship Id="rId2" Type="http://schemas.openxmlformats.org/officeDocument/2006/relationships/hyperlink" Target="http://www.evam.ch/" TargetMode="External"/><Relationship Id="rId1" Type="http://schemas.openxmlformats.org/officeDocument/2006/relationships/slideLayout" Target="../slideLayouts/slideLayout18.xml"/><Relationship Id="rId6" Type="http://schemas.openxmlformats.org/officeDocument/2006/relationships/slide" Target="slide12.xml"/><Relationship Id="rId5" Type="http://schemas.openxmlformats.org/officeDocument/2006/relationships/slide" Target="slide2.xml"/><Relationship Id="rId4" Type="http://schemas.openxmlformats.org/officeDocument/2006/relationships/hyperlink" Target="https://www.lexfind.ch/fe/fr/tol/23805/versions/133640/f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hyperlink" Target="https://www.evam.ch/un-migrant/argent-budget/" TargetMode="External"/><Relationship Id="rId2" Type="http://schemas.openxmlformats.org/officeDocument/2006/relationships/slide" Target="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slide" Target="slide20.xml"/><Relationship Id="rId4" Type="http://schemas.openxmlformats.org/officeDocument/2006/relationships/slide" Target="slide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9.png"/><Relationship Id="rId7" Type="http://schemas.openxmlformats.org/officeDocument/2006/relationships/slide" Target="slide12.xml"/><Relationship Id="rId12" Type="http://schemas.openxmlformats.org/officeDocument/2006/relationships/slide" Target="slide1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jpeg"/><Relationship Id="rId11" Type="http://schemas.openxmlformats.org/officeDocument/2006/relationships/slide" Target="slide18.xml"/><Relationship Id="rId5" Type="http://schemas.openxmlformats.org/officeDocument/2006/relationships/image" Target="../media/image11.png"/><Relationship Id="rId10" Type="http://schemas.openxmlformats.org/officeDocument/2006/relationships/slide" Target="slide17.xml"/><Relationship Id="rId4" Type="http://schemas.openxmlformats.org/officeDocument/2006/relationships/image" Target="../media/image10.png"/><Relationship Id="rId9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vamch-my.sharepoint.com/:b:/g/personal/rbe_evam_ch/EUtSqBLwqolBvYU7BQO8vjgBWgZMs2l-MB_DgM_Z9fVbZg?e=iAj5Wu" TargetMode="External"/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5" Type="http://schemas.openxmlformats.org/officeDocument/2006/relationships/image" Target="../media/image12.jpeg"/><Relationship Id="rId4" Type="http://schemas.openxmlformats.org/officeDocument/2006/relationships/hyperlink" Target="https://evamch-my.sharepoint.com/personal/rbe_evam_ch/_layouts/15/onedrive.aspx?id=%2Fpersonal%2Frbe%5Fevam%5Fch%2FDocuments%2FAIS%20Primo%20Information%2FPI%20%20Collective%20Finances%2F1%2E2%20Finances%5FAssistance%5FDecass%2Epdf&amp;parent=%2Fpersonal%2Frbe%5Fevam%5Fch%2FDocuments%2FAIS%20Primo%20Information%2FPI%20%20Collective%20Finance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4.png"/><Relationship Id="rId7" Type="http://schemas.openxmlformats.org/officeDocument/2006/relationships/hyperlink" Target="https://evamch-my.sharepoint.com/:x:/g/personal/rbe_evam_ch/Efi8ZVCu-_xLnXgQGrcuaNgBy59cdp1zZerqPbEqZ1eaLA?e=aUqaXT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.bin"/><Relationship Id="rId4" Type="http://schemas.openxmlformats.org/officeDocument/2006/relationships/hyperlink" Target="Classeur/Calcul%20assistance.xlsx" TargetMode="External"/><Relationship Id="rId9" Type="http://schemas.openxmlformats.org/officeDocument/2006/relationships/slide" Target="slide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evam.ch/un-migrant/logement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evam.ch/un-migrant/sante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www.mobilis-vaud.ch/fr/plan/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s://www.sbb.ch/fr/abonnements-et-billets/swisspass/carte-swisspass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t-l.ch/abos-billets/achat/trouver-le-point-de-vente-le-plus-proche" TargetMode="External"/><Relationship Id="rId5" Type="http://schemas.openxmlformats.org/officeDocument/2006/relationships/slide" Target="slide25.xml"/><Relationship Id="rId10" Type="http://schemas.openxmlformats.org/officeDocument/2006/relationships/hyperlink" Target="https://www.evam.ch/un-migrant/mobilite/" TargetMode="External"/><Relationship Id="rId4" Type="http://schemas.openxmlformats.org/officeDocument/2006/relationships/hyperlink" Target="https://www.sbb.ch/fr/abonnements-et-billets/abonnements/carte-junior-carte-enfant-accompagne.html" TargetMode="External"/><Relationship Id="rId9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a.admin.ch/dam/mission-onu-omc-aele-geneve/fr/documents/Modele-contrat-de-travail_FR.pdf" TargetMode="External"/><Relationship Id="rId2" Type="http://schemas.openxmlformats.org/officeDocument/2006/relationships/hyperlink" Target="https://cdn.unitycms.io/image/ocroped/1200,1200,1000,1000,0,0/0fNnYhU3mwQ/6QW0PhvvKTGB0hXv4yRfkJ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file:///\\srvdata\RBE\T%25C3%25A9l%25C3%25A9chargements\bail-224-loyer-asloca-romande.pdf" TargetMode="External"/><Relationship Id="rId4" Type="http://schemas.openxmlformats.org/officeDocument/2006/relationships/hyperlink" Target="file:///\\srvdata\RBE\T%25C3%25A9l%25C3%25A9chargements\2016-09-08_formulaire_contrat_f_2017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slide" Target="slide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mailto:lausanne@evam.ch" TargetMode="External"/><Relationship Id="rId7" Type="http://schemas.openxmlformats.org/officeDocument/2006/relationships/hyperlink" Target="mailto:yverdon@evam.ch" TargetMode="External"/><Relationship Id="rId2" Type="http://schemas.openxmlformats.org/officeDocument/2006/relationships/hyperlink" Target="https://goo.gl/maps/DK15G7bQcgx1D5Uq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oo.gl/maps/UDssjLiGAJfxRdaZ6" TargetMode="External"/><Relationship Id="rId11" Type="http://schemas.openxmlformats.org/officeDocument/2006/relationships/image" Target="../media/image26.jpeg"/><Relationship Id="rId5" Type="http://schemas.openxmlformats.org/officeDocument/2006/relationships/hyperlink" Target="mailto:clarens@evam.ch" TargetMode="External"/><Relationship Id="rId10" Type="http://schemas.openxmlformats.org/officeDocument/2006/relationships/hyperlink" Target="https://goo.gl/maps/7h1SVvKkMdrqSS1F9" TargetMode="External"/><Relationship Id="rId4" Type="http://schemas.openxmlformats.org/officeDocument/2006/relationships/hyperlink" Target="https://goo.gl/maps/UqvsEhohCFcuW74JA" TargetMode="External"/><Relationship Id="rId9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xhe2X9zAbU-xPb0AgZTaNvzkJJKvJfBLoCrqhyLEy7hUQVBaSDJER0dLN1NLV0o1U0FEVlM4REFINi4u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508" y="1026217"/>
            <a:ext cx="9404723" cy="1543988"/>
          </a:xfrm>
        </p:spPr>
        <p:txBody>
          <a:bodyPr>
            <a:normAutofit fontScale="90000"/>
          </a:bodyPr>
          <a:lstStyle/>
          <a:p>
            <a:pPr algn="l"/>
            <a:r>
              <a:rPr lang="de-DE" sz="5200" dirty="0">
                <a:solidFill>
                  <a:srgbClr val="FFFFFF"/>
                </a:solidFill>
                <a:cs typeface="Calibri Light"/>
              </a:rPr>
              <a:t>Primo Information </a:t>
            </a:r>
            <a:r>
              <a:rPr lang="de-DE" sz="5200" dirty="0" err="1">
                <a:solidFill>
                  <a:srgbClr val="FFFFFF"/>
                </a:solidFill>
                <a:cs typeface="Calibri Light"/>
              </a:rPr>
              <a:t>Finances</a:t>
            </a:r>
            <a:br>
              <a:rPr lang="de-DE" sz="5200" dirty="0">
                <a:solidFill>
                  <a:srgbClr val="FFFFFF"/>
                </a:solidFill>
                <a:cs typeface="Calibri Light"/>
              </a:rPr>
            </a:br>
            <a:r>
              <a:rPr lang="de-DE" sz="4400" dirty="0" err="1">
                <a:solidFill>
                  <a:srgbClr val="FFFFFF"/>
                </a:solidFill>
                <a:cs typeface="Calibri Light"/>
              </a:rPr>
              <a:t>L‘assistance</a:t>
            </a:r>
            <a:r>
              <a:rPr lang="de-DE" sz="4400" dirty="0">
                <a:solidFill>
                  <a:srgbClr val="FFFFFF"/>
                </a:solidFill>
                <a:cs typeface="Calibri Light"/>
              </a:rPr>
              <a:t> de </a:t>
            </a:r>
            <a:r>
              <a:rPr lang="de-DE" sz="4400" dirty="0" err="1">
                <a:solidFill>
                  <a:srgbClr val="FFFFFF"/>
                </a:solidFill>
                <a:cs typeface="Calibri Light"/>
              </a:rPr>
              <a:t>l‘EVAM</a:t>
            </a:r>
            <a:endParaRPr lang="de-DE" sz="4400" dirty="0">
              <a:solidFill>
                <a:srgbClr val="FFFFFF"/>
              </a:solidFill>
            </a:endParaRPr>
          </a:p>
        </p:txBody>
      </p:sp>
      <p:pic>
        <p:nvPicPr>
          <p:cNvPr id="2050" name="Picture 2" descr="UDC Suisse - Le Comité de l&amp;#39;UDC Suisse se décide pour la liberté de vote  concernant la loi sur les jeux d&amp;#39;arg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08" y="2883148"/>
            <a:ext cx="5436785" cy="305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296939" y="6453809"/>
            <a:ext cx="1736035" cy="25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RBE / EVAM Janvier 2022</a:t>
            </a: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5"/>
          <p:cNvSpPr txBox="1">
            <a:spLocks/>
          </p:cNvSpPr>
          <p:nvPr/>
        </p:nvSpPr>
        <p:spPr>
          <a:xfrm>
            <a:off x="631825" y="4093202"/>
            <a:ext cx="3192463" cy="1881188"/>
          </a:xfrm>
          <a:prstGeom prst="rect">
            <a:avLst/>
          </a:prstGeom>
          <a:solidFill>
            <a:srgbClr val="225F64"/>
          </a:solidFill>
        </p:spPr>
        <p:txBody>
          <a:bodyPr lIns="108000" tIns="108000" rIns="108000" bIns="10800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r-FR" sz="1800" dirty="0"/>
              <a:t>Erich </a:t>
            </a:r>
            <a:r>
              <a:rPr lang="fr-FR" sz="1800" dirty="0" err="1"/>
              <a:t>Dürst</a:t>
            </a:r>
            <a:r>
              <a:rPr lang="fr-FR" sz="1800" dirty="0"/>
              <a:t> est le directeur de l’EVAM depuis 2012.</a:t>
            </a:r>
          </a:p>
        </p:txBody>
      </p:sp>
      <p:sp>
        <p:nvSpPr>
          <p:cNvPr id="13" name="Espace réservé du texte 6"/>
          <p:cNvSpPr txBox="1">
            <a:spLocks/>
          </p:cNvSpPr>
          <p:nvPr/>
        </p:nvSpPr>
        <p:spPr>
          <a:xfrm>
            <a:off x="4520123" y="4093202"/>
            <a:ext cx="3192463" cy="18811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lIns="108000" tIns="108000" rIns="108000" bIns="10800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r-FR" sz="1800" dirty="0"/>
              <a:t>En 2022 l’EVAM a 28 foyers. Plus que 1’700 personnes y habitent.</a:t>
            </a:r>
          </a:p>
        </p:txBody>
      </p:sp>
      <p:sp>
        <p:nvSpPr>
          <p:cNvPr id="14" name="Espace réservé du texte 7"/>
          <p:cNvSpPr txBox="1">
            <a:spLocks/>
          </p:cNvSpPr>
          <p:nvPr/>
        </p:nvSpPr>
        <p:spPr>
          <a:xfrm>
            <a:off x="8388432" y="4093202"/>
            <a:ext cx="3192463" cy="18811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lIns="108000" tIns="108000" rIns="108000" bIns="10800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r-FR" sz="1800" dirty="0"/>
              <a:t>En 2021, 501 personnes ont suivi un cours de français à l’EVAM.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13972" y="933289"/>
            <a:ext cx="11506321" cy="598589"/>
          </a:xfrm>
          <a:prstGeom prst="rect">
            <a:avLst/>
          </a:prstGeom>
          <a:solidFill>
            <a:schemeClr val="tx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  <a:effectLst>
            <a:softEdge rad="31750"/>
          </a:effectLst>
        </p:spPr>
        <p:txBody>
          <a:bodyPr wrap="square" lIns="144000" tIns="144000" rIns="144000" bIns="144000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Réponses</a:t>
            </a: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space réservé du texte 6"/>
          <p:cNvSpPr txBox="1">
            <a:spLocks/>
          </p:cNvSpPr>
          <p:nvPr/>
        </p:nvSpPr>
        <p:spPr>
          <a:xfrm>
            <a:off x="8388431" y="1954578"/>
            <a:ext cx="3192463" cy="18811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lIns="108000" tIns="108000" rIns="108000" bIns="10800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r-FR" sz="1800" dirty="0"/>
              <a:t>L’EVAM signifie l’Etablissement vaudois pour l’Accueil des Migrants</a:t>
            </a:r>
          </a:p>
        </p:txBody>
      </p:sp>
      <p:sp>
        <p:nvSpPr>
          <p:cNvPr id="17" name="Espace réservé du texte 7"/>
          <p:cNvSpPr txBox="1">
            <a:spLocks/>
          </p:cNvSpPr>
          <p:nvPr/>
        </p:nvSpPr>
        <p:spPr>
          <a:xfrm>
            <a:off x="4520123" y="1954578"/>
            <a:ext cx="3192463" cy="1881188"/>
          </a:xfrm>
          <a:prstGeom prst="rect">
            <a:avLst/>
          </a:prstGeom>
          <a:solidFill>
            <a:srgbClr val="328B92"/>
          </a:solidFill>
        </p:spPr>
        <p:txBody>
          <a:bodyPr lIns="108000" tIns="108000" rIns="108000" bIns="10800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1" indent="0" algn="ctr"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fr-FR" dirty="0">
                <a:solidFill>
                  <a:schemeClr val="bg1"/>
                </a:solidFill>
                <a:latin typeface="Arial" panose="020B0604020202020204"/>
                <a:ea typeface="+mj-lt"/>
                <a:cs typeface="Arial" panose="020B0604020202020204"/>
              </a:rPr>
              <a:t>L’EVAM assiste 10’000 personnes en juin 2022.</a:t>
            </a:r>
            <a:endParaRPr lang="en-US" dirty="0">
              <a:solidFill>
                <a:schemeClr val="bg1"/>
              </a:solidFill>
              <a:latin typeface="Arial" panose="020B0604020202020204"/>
            </a:endParaRPr>
          </a:p>
        </p:txBody>
      </p:sp>
      <p:sp>
        <p:nvSpPr>
          <p:cNvPr id="18" name="Espace réservé du texte 6"/>
          <p:cNvSpPr txBox="1">
            <a:spLocks/>
          </p:cNvSpPr>
          <p:nvPr/>
        </p:nvSpPr>
        <p:spPr>
          <a:xfrm>
            <a:off x="631824" y="1954578"/>
            <a:ext cx="3192463" cy="1881188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lIns="108000" tIns="108000" rIns="108000" bIns="10800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1" indent="0" algn="ctr"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fr-FR" dirty="0">
                <a:solidFill>
                  <a:schemeClr val="bg1"/>
                </a:solidFill>
                <a:latin typeface="Arial" panose="020B0604020202020204"/>
                <a:ea typeface="+mj-lt"/>
                <a:cs typeface="Arial" panose="020B0604020202020204"/>
              </a:rPr>
              <a:t>En 2022 il y a plus que 650 collaborateurs et 50 métiers à l’EVAM.</a:t>
            </a:r>
            <a:endParaRPr lang="en-US" dirty="0">
              <a:solidFill>
                <a:schemeClr val="bg1"/>
              </a:solidFill>
              <a:latin typeface="Arial" panose="020B0604020202020204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9766162" y="6097795"/>
            <a:ext cx="1814732" cy="598589"/>
          </a:xfrm>
          <a:prstGeom prst="rect">
            <a:avLst/>
          </a:prstGeom>
          <a:solidFill>
            <a:schemeClr val="tx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144000" tIns="144000" rIns="144000" bIns="144000" rtlCol="0" anchor="ctr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Suivant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Bouton d’action : Suivant 19">
            <a:hlinkClick r:id="" action="ppaction://hlinkshowjump?jump=nextslide" highlightClick="1"/>
          </p:cNvPr>
          <p:cNvSpPr/>
          <p:nvPr/>
        </p:nvSpPr>
        <p:spPr>
          <a:xfrm>
            <a:off x="11027742" y="6242343"/>
            <a:ext cx="314001" cy="319685"/>
          </a:xfrm>
          <a:prstGeom prst="actionButtonForwardNext">
            <a:avLst/>
          </a:prstGeom>
          <a:ln w="22225">
            <a:solidFill>
              <a:srgbClr val="96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76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/>
          <p:cNvSpPr txBox="1">
            <a:spLocks/>
          </p:cNvSpPr>
          <p:nvPr/>
        </p:nvSpPr>
        <p:spPr>
          <a:xfrm>
            <a:off x="963174" y="1833936"/>
            <a:ext cx="3192463" cy="1881188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defRPr>
            </a:lvl1pPr>
            <a:lvl2pPr marL="0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b="0" i="0">
                <a:latin typeface="+mj-lt"/>
                <a:ea typeface="+mj-ea"/>
                <a:cs typeface="+mj-cs"/>
              </a:defRPr>
            </a:lvl2pPr>
            <a:lvl3pPr marL="0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+mj-lt"/>
                <a:ea typeface="+mj-ea"/>
                <a:cs typeface="+mj-cs"/>
              </a:defRPr>
            </a:lvl3pPr>
            <a:lvl4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4pPr>
            <a:lvl5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 lvl="1"/>
            <a:r>
              <a:rPr lang="fr-FR" dirty="0"/>
              <a:t>L’EVAM accompagne et assiste</a:t>
            </a:r>
          </a:p>
          <a:p>
            <a:pPr lvl="1"/>
            <a:r>
              <a:rPr lang="fr-FR" dirty="0"/>
              <a:t>les requérants d'asile </a:t>
            </a:r>
          </a:p>
          <a:p>
            <a:pPr lvl="1"/>
            <a:r>
              <a:rPr lang="fr-FR" dirty="0"/>
              <a:t>les personnes admises à titre provisoire</a:t>
            </a:r>
          </a:p>
          <a:p>
            <a:pPr lvl="1"/>
            <a:r>
              <a:rPr lang="fr-FR" dirty="0"/>
              <a:t>les personnes à protéger</a:t>
            </a:r>
          </a:p>
          <a:p>
            <a:pPr lvl="1"/>
            <a:r>
              <a:rPr lang="fr-FR" dirty="0"/>
              <a:t>et fournit l’Aide d’Urgence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6640" y="864534"/>
            <a:ext cx="10949070" cy="688689"/>
          </a:xfrm>
        </p:spPr>
        <p:txBody>
          <a:bodyPr/>
          <a:lstStyle/>
          <a:p>
            <a:r>
              <a:rPr lang="en-US" sz="3000" dirty="0" err="1">
                <a:solidFill>
                  <a:srgbClr val="FFFFFF"/>
                </a:solidFill>
                <a:ea typeface="+mj-lt"/>
                <a:cs typeface="+mj-lt"/>
              </a:rPr>
              <a:t>Connaissez-vous</a:t>
            </a:r>
            <a:r>
              <a:rPr lang="en-US" sz="3000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sz="3000" dirty="0" err="1">
                <a:solidFill>
                  <a:srgbClr val="FFFFFF"/>
                </a:solidFill>
                <a:ea typeface="+mj-lt"/>
                <a:cs typeface="+mj-lt"/>
              </a:rPr>
              <a:t>l’EVAM</a:t>
            </a:r>
            <a:r>
              <a:rPr lang="en-US" sz="3000" dirty="0">
                <a:solidFill>
                  <a:srgbClr val="FFFFFF"/>
                </a:solidFill>
                <a:ea typeface="+mj-lt"/>
                <a:cs typeface="+mj-lt"/>
              </a:rPr>
              <a:t>?</a:t>
            </a:r>
            <a:endParaRPr lang="fr-FR" sz="3000" dirty="0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29C80ACD-3ACF-4EE2-A987-4CE04822A893}"/>
              </a:ext>
            </a:extLst>
          </p:cNvPr>
          <p:cNvSpPr txBox="1">
            <a:spLocks/>
          </p:cNvSpPr>
          <p:nvPr/>
        </p:nvSpPr>
        <p:spPr>
          <a:xfrm>
            <a:off x="6267705" y="4214635"/>
            <a:ext cx="3192463" cy="1881188"/>
          </a:xfrm>
          <a:prstGeom prst="rect">
            <a:avLst/>
          </a:prstGeom>
          <a:solidFill>
            <a:srgbClr val="8F120F"/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defRPr>
            </a:lvl1pPr>
            <a:lvl2pPr marL="0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b="0" i="0">
                <a:latin typeface="+mj-lt"/>
                <a:ea typeface="+mj-ea"/>
                <a:cs typeface="+mj-cs"/>
              </a:defRPr>
            </a:lvl2pPr>
            <a:lvl3pPr marL="0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+mj-lt"/>
                <a:ea typeface="+mj-ea"/>
                <a:cs typeface="+mj-cs"/>
              </a:defRPr>
            </a:lvl3pPr>
            <a:lvl4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4pPr>
            <a:lvl5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 lvl="1"/>
            <a:r>
              <a:rPr lang="fr-FR" dirty="0"/>
              <a:t>Visiter le site de l’EVAM</a:t>
            </a:r>
          </a:p>
          <a:p>
            <a:pPr lvl="1"/>
            <a:r>
              <a:rPr lang="fr-FR" dirty="0">
                <a:hlinkClick r:id="rId2"/>
              </a:rPr>
              <a:t>www.evam.ch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2BAC630A-2EE4-4020-BFA3-F4236C30777C}"/>
              </a:ext>
            </a:extLst>
          </p:cNvPr>
          <p:cNvSpPr txBox="1">
            <a:spLocks/>
          </p:cNvSpPr>
          <p:nvPr/>
        </p:nvSpPr>
        <p:spPr>
          <a:xfrm>
            <a:off x="6277422" y="4230923"/>
            <a:ext cx="3192463" cy="1881188"/>
          </a:xfrm>
          <a:prstGeom prst="rect">
            <a:avLst/>
          </a:prstGeom>
          <a:solidFill>
            <a:srgbClr val="6CB898"/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defRPr>
            </a:lvl1pPr>
            <a:lvl2pPr marL="0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b="0" i="0">
                <a:latin typeface="+mj-lt"/>
                <a:ea typeface="+mj-ea"/>
                <a:cs typeface="+mj-cs"/>
              </a:defRPr>
            </a:lvl2pPr>
            <a:lvl3pPr marL="0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+mj-lt"/>
                <a:ea typeface="+mj-ea"/>
                <a:cs typeface="+mj-cs"/>
              </a:defRPr>
            </a:lvl3pPr>
            <a:lvl4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4pPr>
            <a:lvl5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/>
              <a:t>Où trouver de l’information sur l’EVAM?</a:t>
            </a:r>
          </a:p>
        </p:txBody>
      </p:sp>
      <p:sp>
        <p:nvSpPr>
          <p:cNvPr id="38" name="Espace réservé du texte 2">
            <a:extLst>
              <a:ext uri="{FF2B5EF4-FFF2-40B4-BE49-F238E27FC236}">
                <a16:creationId xmlns:a16="http://schemas.microsoft.com/office/drawing/2014/main" id="{00899CD7-3E93-410B-8188-E62F927BB650}"/>
              </a:ext>
            </a:extLst>
          </p:cNvPr>
          <p:cNvSpPr txBox="1">
            <a:spLocks/>
          </p:cNvSpPr>
          <p:nvPr/>
        </p:nvSpPr>
        <p:spPr>
          <a:xfrm>
            <a:off x="4688359" y="1831055"/>
            <a:ext cx="3192463" cy="1881188"/>
          </a:xfrm>
          <a:prstGeom prst="rect">
            <a:avLst/>
          </a:prstGeom>
          <a:solidFill>
            <a:srgbClr val="8F120F"/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defRPr>
            </a:lvl1pPr>
            <a:lvl2pPr marL="0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b="0" i="0">
                <a:latin typeface="+mj-lt"/>
                <a:ea typeface="+mj-ea"/>
                <a:cs typeface="+mj-cs"/>
              </a:defRPr>
            </a:lvl2pPr>
            <a:lvl3pPr marL="0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+mj-lt"/>
                <a:ea typeface="+mj-ea"/>
                <a:cs typeface="+mj-cs"/>
              </a:defRPr>
            </a:lvl3pPr>
            <a:lvl4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4pPr>
            <a:lvl5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 lvl="1"/>
            <a:r>
              <a:rPr lang="fr-FR" dirty="0"/>
              <a:t>L’EVAM est financé par l’argent public: </a:t>
            </a:r>
          </a:p>
          <a:p>
            <a:pPr lvl="1"/>
            <a:r>
              <a:rPr lang="fr-FR" dirty="0"/>
              <a:t>les impôts et taxes payés par les travailleurs et les entreprises </a:t>
            </a:r>
          </a:p>
        </p:txBody>
      </p:sp>
      <p:sp>
        <p:nvSpPr>
          <p:cNvPr id="40" name="Espace réservé du texte 2">
            <a:extLst>
              <a:ext uri="{FF2B5EF4-FFF2-40B4-BE49-F238E27FC236}">
                <a16:creationId xmlns:a16="http://schemas.microsoft.com/office/drawing/2014/main" id="{0D669190-598C-43B1-8CD3-3E6B03D00EEB}"/>
              </a:ext>
            </a:extLst>
          </p:cNvPr>
          <p:cNvSpPr txBox="1">
            <a:spLocks/>
          </p:cNvSpPr>
          <p:nvPr/>
        </p:nvSpPr>
        <p:spPr>
          <a:xfrm>
            <a:off x="4671473" y="1853603"/>
            <a:ext cx="3192463" cy="1881188"/>
          </a:xfrm>
          <a:prstGeom prst="rect">
            <a:avLst/>
          </a:prstGeom>
          <a:solidFill>
            <a:schemeClr val="bg2"/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2000" b="1" i="0">
                <a:latin typeface="+mj-lt"/>
                <a:ea typeface="+mj-ea"/>
                <a:cs typeface="+mj-cs"/>
              </a:defRPr>
            </a:lvl1pPr>
            <a:lvl2pPr marL="0" marR="0" lvl="1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ct val="80000"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defRPr>
            </a:lvl2pPr>
            <a:lvl3pPr marL="0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+mj-lt"/>
                <a:ea typeface="+mj-ea"/>
                <a:cs typeface="+mj-cs"/>
              </a:defRPr>
            </a:lvl3pPr>
            <a:lvl4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4pPr>
            <a:lvl5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/>
              <a:t>Qui finance l’EVAM?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27D8AA35-4F68-43BB-B355-F4871A0ED2C5}"/>
              </a:ext>
            </a:extLst>
          </p:cNvPr>
          <p:cNvSpPr txBox="1">
            <a:spLocks/>
          </p:cNvSpPr>
          <p:nvPr/>
        </p:nvSpPr>
        <p:spPr>
          <a:xfrm>
            <a:off x="2722115" y="4230923"/>
            <a:ext cx="3192463" cy="1881188"/>
          </a:xfrm>
          <a:prstGeom prst="rect">
            <a:avLst/>
          </a:prstGeom>
          <a:solidFill>
            <a:srgbClr val="6CB898"/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defRPr>
            </a:lvl1pPr>
            <a:lvl2pPr marL="0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b="0" i="0">
                <a:latin typeface="+mj-lt"/>
                <a:ea typeface="+mj-ea"/>
                <a:cs typeface="+mj-cs"/>
              </a:defRPr>
            </a:lvl2pPr>
            <a:lvl3pPr marL="0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+mj-lt"/>
                <a:ea typeface="+mj-ea"/>
                <a:cs typeface="+mj-cs"/>
              </a:defRPr>
            </a:lvl3pPr>
            <a:lvl4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4pPr>
            <a:lvl5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 lvl="1"/>
            <a:r>
              <a:rPr lang="fr-FR" dirty="0"/>
              <a:t>L’EVAM applique les lois:</a:t>
            </a:r>
          </a:p>
          <a:p>
            <a:pPr lvl="1"/>
            <a:r>
              <a:rPr lang="fr-FR" dirty="0">
                <a:hlinkClick r:id="rId3"/>
              </a:rPr>
              <a:t>La loi fédérale sur l’Asile </a:t>
            </a:r>
            <a:endParaRPr lang="fr-FR" dirty="0"/>
          </a:p>
          <a:p>
            <a:pPr lvl="1"/>
            <a:r>
              <a:rPr lang="fr-FR" dirty="0">
                <a:hlinkClick r:id="rId4"/>
              </a:rPr>
              <a:t>La </a:t>
            </a:r>
            <a:r>
              <a:rPr lang="fr-CH" dirty="0">
                <a:hlinkClick r:id="rId4"/>
              </a:rPr>
              <a:t>loi vaudoise sur l’aide aux requérants d’asile</a:t>
            </a:r>
            <a:r>
              <a:rPr lang="fr-FR" dirty="0">
                <a:hlinkClick r:id="rId4"/>
              </a:rPr>
              <a:t>.</a:t>
            </a:r>
            <a:endParaRPr lang="en-US" dirty="0" err="1"/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D3F96CF0-5444-4FBF-B0C9-0FEC7FA2D566}"/>
              </a:ext>
            </a:extLst>
          </p:cNvPr>
          <p:cNvSpPr txBox="1">
            <a:spLocks/>
          </p:cNvSpPr>
          <p:nvPr/>
        </p:nvSpPr>
        <p:spPr>
          <a:xfrm>
            <a:off x="2705230" y="4211256"/>
            <a:ext cx="3192463" cy="1881188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defRPr>
            </a:lvl1pPr>
            <a:lvl2pPr marL="0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b="0" i="0">
                <a:latin typeface="+mj-lt"/>
                <a:ea typeface="+mj-ea"/>
                <a:cs typeface="+mj-cs"/>
              </a:defRPr>
            </a:lvl2pPr>
            <a:lvl3pPr marL="0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+mj-lt"/>
                <a:ea typeface="+mj-ea"/>
                <a:cs typeface="+mj-cs"/>
              </a:defRPr>
            </a:lvl3pPr>
            <a:lvl4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4pPr>
            <a:lvl5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/>
              <a:t>Quelles lois régissent l’assistance de l’EVAM?</a:t>
            </a:r>
            <a:endParaRPr lang="en-US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D3F96CF0-5444-4FBF-B0C9-0FEC7FA2D566}"/>
              </a:ext>
            </a:extLst>
          </p:cNvPr>
          <p:cNvSpPr txBox="1">
            <a:spLocks/>
          </p:cNvSpPr>
          <p:nvPr/>
        </p:nvSpPr>
        <p:spPr>
          <a:xfrm>
            <a:off x="978946" y="1827676"/>
            <a:ext cx="3192463" cy="1881188"/>
          </a:xfrm>
          <a:prstGeom prst="rect">
            <a:avLst/>
          </a:prstGeom>
          <a:solidFill>
            <a:srgbClr val="8F120F"/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Que fait l’EVAM?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10753051" y="6417730"/>
            <a:ext cx="868728" cy="276999"/>
            <a:chOff x="10706982" y="6231176"/>
            <a:chExt cx="868728" cy="276999"/>
          </a:xfrm>
        </p:grpSpPr>
        <p:sp>
          <p:nvSpPr>
            <p:cNvPr id="18" name="ZoneTexte 17"/>
            <p:cNvSpPr txBox="1"/>
            <p:nvPr/>
          </p:nvSpPr>
          <p:spPr>
            <a:xfrm>
              <a:off x="10887191" y="6231176"/>
              <a:ext cx="688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5" action="ppaction://hlinksldjump"/>
                </a:rPr>
                <a:t>Retour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Bouton d'action : Précédent 18">
              <a:hlinkClick r:id="rId6" action="ppaction://hlinksldjump" highlightClick="1"/>
            </p:cNvPr>
            <p:cNvSpPr/>
            <p:nvPr/>
          </p:nvSpPr>
          <p:spPr>
            <a:xfrm>
              <a:off x="10706982" y="6273536"/>
              <a:ext cx="144793" cy="192281"/>
            </a:xfrm>
            <a:prstGeom prst="actionButtonBackPreviou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2519AA79-961C-43C8-BC66-9312A4203DD7}"/>
              </a:ext>
            </a:extLst>
          </p:cNvPr>
          <p:cNvSpPr txBox="1">
            <a:spLocks/>
          </p:cNvSpPr>
          <p:nvPr/>
        </p:nvSpPr>
        <p:spPr>
          <a:xfrm>
            <a:off x="8413544" y="1828174"/>
            <a:ext cx="3192463" cy="1881188"/>
          </a:xfrm>
          <a:prstGeom prst="rect">
            <a:avLst/>
          </a:prstGeom>
          <a:solidFill>
            <a:srgbClr val="6CB898"/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defRPr>
            </a:lvl1pPr>
            <a:lvl2pPr marL="0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b="0" i="0">
                <a:latin typeface="+mj-lt"/>
                <a:ea typeface="+mj-ea"/>
                <a:cs typeface="+mj-cs"/>
              </a:defRPr>
            </a:lvl2pPr>
            <a:lvl3pPr marL="0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+mj-lt"/>
                <a:ea typeface="+mj-ea"/>
                <a:cs typeface="+mj-cs"/>
              </a:defRPr>
            </a:lvl3pPr>
            <a:lvl4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4pPr>
            <a:lvl5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 lvl="1"/>
            <a:r>
              <a:rPr lang="fr-CH" dirty="0"/>
              <a:t>L’EVAM est mandaté par le Canton de Vaud.</a:t>
            </a:r>
            <a:endParaRPr lang="fr-FR" dirty="0"/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30706739-2D30-4E2F-B3DD-1B57B8F47A2B}"/>
              </a:ext>
            </a:extLst>
          </p:cNvPr>
          <p:cNvSpPr txBox="1">
            <a:spLocks/>
          </p:cNvSpPr>
          <p:nvPr/>
        </p:nvSpPr>
        <p:spPr>
          <a:xfrm>
            <a:off x="8429316" y="1827676"/>
            <a:ext cx="3192463" cy="1881188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Qui mandate l’EVAM?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8179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  <p:bldP spid="26" grpId="0" animBg="1"/>
      <p:bldP spid="38" grpId="0" animBg="1"/>
      <p:bldP spid="40" grpId="0" animBg="1"/>
      <p:bldP spid="44" grpId="0" animBg="1"/>
      <p:bldP spid="46" grpId="0" animBg="1"/>
      <p:bldP spid="15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7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9FA78-4F0D-415E-B729-C68A5FB8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34" y="812297"/>
            <a:ext cx="11241089" cy="643893"/>
          </a:xfrm>
        </p:spPr>
        <p:txBody>
          <a:bodyPr>
            <a:normAutofit fontScale="90000"/>
          </a:bodyPr>
          <a:lstStyle/>
          <a:p>
            <a:r>
              <a:rPr lang="fr-FR" sz="3300" dirty="0"/>
              <a:t>L’assistance de l’EVAM</a:t>
            </a:r>
            <a:br>
              <a:rPr lang="fr-CH" dirty="0"/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83434" y="2705016"/>
            <a:ext cx="6339957" cy="1433415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glow>
              <a:srgbClr val="5F9EA5">
                <a:alpha val="40000"/>
              </a:srgbClr>
            </a:glow>
            <a:softEdge rad="38100"/>
          </a:effectLst>
        </p:spPr>
        <p:txBody>
          <a:bodyPr wrap="square" lIns="216000" tIns="216000" rIns="216000" bIns="216000" rtlCol="0" anchor="ctr">
            <a:spAutoFit/>
          </a:bodyPr>
          <a:lstStyle/>
          <a:p>
            <a:pPr marL="85725" lvl="1">
              <a:lnSpc>
                <a:spcPct val="90000"/>
              </a:lnSpc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Pour Qui?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 marL="428625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Personnes au bénéfice d’un permis N, S ou F</a:t>
            </a:r>
          </a:p>
          <a:p>
            <a:pPr marL="428625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Personnes à l’Aide d’Urgence</a:t>
            </a:r>
            <a:endParaRPr lang="fr-CH" dirty="0">
              <a:solidFill>
                <a:schemeClr val="bg1">
                  <a:lumMod val="50000"/>
                </a:schemeClr>
              </a:solidFill>
              <a:hlinkClick r:id="rId2" action="ppaction://hlinksldjump"/>
            </a:endParaRPr>
          </a:p>
          <a:p>
            <a:pPr marL="85725" lvl="1">
              <a:lnSpc>
                <a:spcPct val="90000"/>
              </a:lnSpc>
            </a:pPr>
            <a:r>
              <a:rPr lang="fr-CH" dirty="0">
                <a:solidFill>
                  <a:schemeClr val="bg1">
                    <a:lumMod val="50000"/>
                  </a:schemeClr>
                </a:solidFill>
                <a:hlinkClick r:id="rId2" action="ppaction://hlinksldjump"/>
              </a:rPr>
              <a:t>Sans autres moyens de vivre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8862" y="1575136"/>
            <a:ext cx="6339957" cy="990217"/>
          </a:xfrm>
          <a:prstGeom prst="rect">
            <a:avLst/>
          </a:prstGeom>
          <a:solidFill>
            <a:schemeClr val="tx1"/>
          </a:solidFill>
          <a:ln w="50800">
            <a:noFill/>
          </a:ln>
          <a:effectLst>
            <a:glow>
              <a:srgbClr val="5F9EA5">
                <a:alpha val="40000"/>
              </a:srgbClr>
            </a:glow>
            <a:softEdge rad="38100"/>
          </a:effectLst>
        </p:spPr>
        <p:txBody>
          <a:bodyPr wrap="square" lIns="216000" tIns="216000" rIns="216000" bIns="216000" rtlCol="0" anchor="ctr">
            <a:spAutoFit/>
          </a:bodyPr>
          <a:lstStyle/>
          <a:p>
            <a:r>
              <a:rPr lang="fr-CH" b="1" dirty="0">
                <a:solidFill>
                  <a:schemeClr val="bg1">
                    <a:lumMod val="50000"/>
                  </a:schemeClr>
                </a:solidFill>
              </a:rPr>
              <a:t>Quoi?</a:t>
            </a:r>
            <a:endParaRPr lang="fr-CH" b="1" dirty="0">
              <a:solidFill>
                <a:schemeClr val="bg1">
                  <a:lumMod val="50000"/>
                </a:schemeClr>
              </a:solidFill>
              <a:hlinkClick r:id="rId3" action="ppaction://hlinksldjump"/>
            </a:endParaRPr>
          </a:p>
          <a:p>
            <a:r>
              <a:rPr lang="fr-CH" dirty="0">
                <a:solidFill>
                  <a:schemeClr val="bg1">
                    <a:lumMod val="50000"/>
                  </a:schemeClr>
                </a:solidFill>
                <a:hlinkClick r:id="rId3" action="ppaction://hlinksldjump"/>
              </a:rPr>
              <a:t>L’assistance de l’EVAM couvre les besoins essentiels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83434" y="5607754"/>
            <a:ext cx="6339957" cy="713218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glow>
              <a:srgbClr val="5F9EA5">
                <a:alpha val="40000"/>
              </a:srgbClr>
            </a:glow>
            <a:softEdge rad="38100"/>
          </a:effectLst>
        </p:spPr>
        <p:txBody>
          <a:bodyPr wrap="square" lIns="216000" tIns="216000" rIns="216000" bIns="216000" rtlCol="0" anchor="ctr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hlinkClick r:id="rId4" action="ppaction://hlinksldjump"/>
              </a:rPr>
              <a:t>Vos responsabilités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83433" y="4239485"/>
            <a:ext cx="6339957" cy="1267215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glow>
              <a:srgbClr val="5F9EA5">
                <a:alpha val="40000"/>
              </a:srgbClr>
            </a:glow>
            <a:softEdge rad="38100"/>
          </a:effectLst>
        </p:spPr>
        <p:txBody>
          <a:bodyPr wrap="square" lIns="216000" tIns="216000" rIns="216000" bIns="216000" rtlCol="0" anchor="ctr">
            <a:spAutoFit/>
          </a:bodyPr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Comment?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Vous devez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commander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l’assistance de l’EVAM.  </a:t>
            </a:r>
          </a:p>
          <a:p>
            <a:r>
              <a:rPr lang="fr-CH" dirty="0">
                <a:solidFill>
                  <a:schemeClr val="bg1">
                    <a:lumMod val="50000"/>
                  </a:schemeClr>
                </a:solidFill>
                <a:hlinkClick r:id="rId5" action="ppaction://hlinksldjump"/>
              </a:rPr>
              <a:t>La commande d'Assistance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2" descr="En détail | Helen Tilbury, graphisme+illustr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577" y="1739784"/>
            <a:ext cx="4218946" cy="386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555F877-37B2-4748-B2FB-7C5E81D32253}"/>
              </a:ext>
            </a:extLst>
          </p:cNvPr>
          <p:cNvSpPr txBox="1"/>
          <p:nvPr/>
        </p:nvSpPr>
        <p:spPr>
          <a:xfrm>
            <a:off x="7505577" y="5952166"/>
            <a:ext cx="28575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Argent et budget - EVAM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5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60251" y="4594090"/>
            <a:ext cx="3096000" cy="1908000"/>
          </a:xfrm>
          <a:prstGeom prst="rect">
            <a:avLst/>
          </a:prstGeom>
        </p:spPr>
      </p:pic>
      <p:pic>
        <p:nvPicPr>
          <p:cNvPr id="6" name="Image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67772" y="4589031"/>
            <a:ext cx="2988000" cy="1908000"/>
          </a:xfrm>
          <a:prstGeom prst="rect">
            <a:avLst/>
          </a:prstGeom>
        </p:spPr>
      </p:pic>
      <p:pic>
        <p:nvPicPr>
          <p:cNvPr id="5" name="Image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299067" y="2071290"/>
            <a:ext cx="3096000" cy="1908000"/>
          </a:xfrm>
          <a:prstGeom prst="rect">
            <a:avLst/>
          </a:prstGeom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2587752E-0338-4048-AD8E-D0625AA17EC8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r="7554" b="-5"/>
          <a:stretch/>
        </p:blipFill>
        <p:spPr>
          <a:xfrm>
            <a:off x="4512673" y="2071290"/>
            <a:ext cx="3096000" cy="19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  <a:softEdge rad="25400"/>
          </a:effectLst>
        </p:spPr>
      </p:pic>
      <p:pic>
        <p:nvPicPr>
          <p:cNvPr id="1030" name="Picture 6" descr="L&amp;#39;argent liquide est le moyen de paiement le plus utilisé en Suisse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6" y="2071290"/>
            <a:ext cx="3096000" cy="1908000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9506" y="851441"/>
            <a:ext cx="10949070" cy="556014"/>
          </a:xfrm>
          <a:effectLst>
            <a:softEdge rad="25400"/>
          </a:effectLst>
        </p:spPr>
        <p:txBody>
          <a:bodyPr/>
          <a:lstStyle/>
          <a:p>
            <a:r>
              <a:rPr lang="fr-FR" sz="3000" dirty="0"/>
              <a:t>Une assistance qui couvre les besoins essentiels</a:t>
            </a:r>
          </a:p>
        </p:txBody>
      </p:sp>
      <p:sp>
        <p:nvSpPr>
          <p:cNvPr id="4" name="AutoShape 2" descr="How To Write A Narrative Head To Toe Assess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0" name="Groupe 19"/>
          <p:cNvGrpSpPr/>
          <p:nvPr/>
        </p:nvGrpSpPr>
        <p:grpSpPr>
          <a:xfrm>
            <a:off x="10780899" y="6369137"/>
            <a:ext cx="868728" cy="276999"/>
            <a:chOff x="10706982" y="6231176"/>
            <a:chExt cx="868728" cy="276999"/>
          </a:xfrm>
        </p:grpSpPr>
        <p:sp>
          <p:nvSpPr>
            <p:cNvPr id="21" name="ZoneTexte 20"/>
            <p:cNvSpPr txBox="1"/>
            <p:nvPr/>
          </p:nvSpPr>
          <p:spPr>
            <a:xfrm>
              <a:off x="10887191" y="6231176"/>
              <a:ext cx="688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>
                  <a:hlinkClick r:id="rId7" action="ppaction://hlinksldjump"/>
                </a:rPr>
                <a:t>Retour</a:t>
              </a:r>
              <a:endParaRPr lang="fr-FR" sz="1200" b="1" dirty="0"/>
            </a:p>
          </p:txBody>
        </p:sp>
        <p:sp>
          <p:nvSpPr>
            <p:cNvPr id="22" name="Bouton d'action : Précédent 21">
              <a:hlinkClick r:id="rId7" action="ppaction://hlinksldjump" highlightClick="1"/>
            </p:cNvPr>
            <p:cNvSpPr/>
            <p:nvPr/>
          </p:nvSpPr>
          <p:spPr>
            <a:xfrm>
              <a:off x="10706982" y="6273536"/>
              <a:ext cx="144793" cy="192281"/>
            </a:xfrm>
            <a:prstGeom prst="actionButtonBackPreviou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689506" y="1702965"/>
            <a:ext cx="3096000" cy="368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linkClick r:id="rId8" action="ppaction://hlinksldjump"/>
              </a:rPr>
              <a:t>Assistance financière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4512673" y="1702965"/>
            <a:ext cx="3096000" cy="368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hlinkClick r:id="rId9" action="ppaction://hlinksldjump"/>
              </a:rPr>
              <a:t>Hébergement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299067" y="1702964"/>
            <a:ext cx="3096000" cy="368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hlinkClick r:id="rId10" action="ppaction://hlinksldjump"/>
              </a:rPr>
              <a:t>Frais médicaux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567772" y="4220706"/>
            <a:ext cx="2988000" cy="368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hlinkClick r:id="rId11" action="ppaction://hlinksldjump"/>
              </a:rPr>
              <a:t>Frais de transport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260251" y="4220705"/>
            <a:ext cx="3096000" cy="368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hlinkClick r:id="rId12" action="ppaction://hlinksldjump"/>
              </a:rPr>
              <a:t>Prestations supplémentaires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6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9FA78-4F0D-415E-B729-C68A5FB8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42" y="874859"/>
            <a:ext cx="11241089" cy="456180"/>
          </a:xfrm>
        </p:spPr>
        <p:txBody>
          <a:bodyPr/>
          <a:lstStyle/>
          <a:p>
            <a:r>
              <a:rPr lang="fr-CH" sz="3000" dirty="0">
                <a:latin typeface="Arial" panose="020B0604020202020204" pitchFamily="34" charset="0"/>
                <a:cs typeface="Arial" panose="020B0604020202020204" pitchFamily="34" charset="0"/>
              </a:rPr>
              <a:t>L’assistance financière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22543" y="1339096"/>
            <a:ext cx="5452371" cy="1952806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glow>
              <a:srgbClr val="5F9EA5">
                <a:alpha val="40000"/>
              </a:srgbClr>
            </a:glow>
            <a:softEdge rad="38100"/>
          </a:effectLst>
        </p:spPr>
        <p:txBody>
          <a:bodyPr wrap="square" lIns="216000" tIns="144000" rIns="216000" bIns="144000" rtlCol="0" anchor="ctr">
            <a:spAutoFit/>
          </a:bodyPr>
          <a:lstStyle/>
          <a:p>
            <a:pPr>
              <a:buNone/>
            </a:pPr>
            <a:r>
              <a:rPr lang="fr-CH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Quoi?</a:t>
            </a:r>
          </a:p>
          <a:p>
            <a:r>
              <a:rPr lang="fr-CH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l’argent pour vivre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nourriture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vêtements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produits d’hygiène</a:t>
            </a:r>
            <a:endParaRPr lang="fr-CH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indent="-446088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argent de poche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22542" y="5099006"/>
            <a:ext cx="8069367" cy="1398808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glow>
              <a:srgbClr val="5F9EA5">
                <a:alpha val="40000"/>
              </a:srgbClr>
            </a:glow>
            <a:softEdge rad="38100"/>
          </a:effectLst>
        </p:spPr>
        <p:txBody>
          <a:bodyPr wrap="square" lIns="216000" tIns="144000" rIns="216000" bIns="144000" rtlCol="0" anchor="ctr">
            <a:spAutoFit/>
          </a:bodyPr>
          <a:lstStyle>
            <a:defPPr>
              <a:defRPr lang="en-US"/>
            </a:defPPr>
            <a:lvl1pPr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Combien?</a:t>
            </a:r>
          </a:p>
          <a:p>
            <a:r>
              <a:rPr lang="fr-CH" b="0" dirty="0">
                <a:solidFill>
                  <a:schemeClr val="bg1">
                    <a:lumMod val="50000"/>
                  </a:schemeClr>
                </a:solidFill>
                <a:hlinkClick r:id="rId2" action="ppaction://hlinksldjump"/>
              </a:rPr>
              <a:t>Le calcul de l’assistance financière</a:t>
            </a:r>
            <a:r>
              <a:rPr lang="fr-CH" b="0" dirty="0">
                <a:solidFill>
                  <a:schemeClr val="bg1">
                    <a:lumMod val="50000"/>
                  </a:schemeClr>
                </a:solidFill>
              </a:rPr>
              <a:t> est faite en fonction: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0" dirty="0">
                <a:solidFill>
                  <a:schemeClr val="bg1">
                    <a:lumMod val="50000"/>
                  </a:schemeClr>
                </a:solidFill>
              </a:rPr>
              <a:t>	des personnes dans l’Unité d’Assistance (enfants 0-18 ans, conjoints)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0" dirty="0">
                <a:solidFill>
                  <a:schemeClr val="bg1">
                    <a:lumMod val="50000"/>
                  </a:schemeClr>
                </a:solidFill>
              </a:rPr>
              <a:t>	du nombre de jours dans chaque mois.	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22542" y="3496050"/>
            <a:ext cx="5452371" cy="1398808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glow>
              <a:srgbClr val="5F9EA5">
                <a:alpha val="40000"/>
              </a:srgbClr>
            </a:glow>
            <a:softEdge rad="38100"/>
          </a:effectLst>
        </p:spPr>
        <p:txBody>
          <a:bodyPr wrap="square" lIns="216000" tIns="144000" rIns="216000" bIns="144000" rtlCol="0" anchor="ctr">
            <a:spAutoFit/>
          </a:bodyPr>
          <a:lstStyle>
            <a:defPPr>
              <a:defRPr lang="en-US"/>
            </a:defPPr>
            <a:lvl1pPr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Comment? </a:t>
            </a:r>
          </a:p>
          <a:p>
            <a:r>
              <a:rPr lang="fr-CH" b="0" dirty="0">
                <a:solidFill>
                  <a:schemeClr val="bg1">
                    <a:lumMod val="50000"/>
                  </a:schemeClr>
                </a:solidFill>
              </a:rPr>
              <a:t>Vous recevez l’argent sur votre compte bancaire </a:t>
            </a:r>
          </a:p>
          <a:p>
            <a:r>
              <a:rPr lang="fr-CH" b="0" dirty="0">
                <a:solidFill>
                  <a:schemeClr val="bg1">
                    <a:lumMod val="50000"/>
                  </a:schemeClr>
                </a:solidFill>
              </a:rPr>
              <a:t>au début de chaque mois.</a:t>
            </a:r>
          </a:p>
          <a:p>
            <a:r>
              <a:rPr lang="fr-CH" b="0" dirty="0">
                <a:solidFill>
                  <a:schemeClr val="bg1">
                    <a:lumMod val="50000"/>
                  </a:schemeClr>
                </a:solidFill>
              </a:rPr>
              <a:t>Vous recevez </a:t>
            </a:r>
            <a:r>
              <a:rPr lang="fr-CH" b="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le décompte</a:t>
            </a:r>
            <a:r>
              <a:rPr lang="fr-CH" b="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 </a:t>
            </a:r>
            <a:r>
              <a:rPr lang="fr-CH" b="0" dirty="0">
                <a:solidFill>
                  <a:schemeClr val="bg1">
                    <a:lumMod val="50000"/>
                  </a:schemeClr>
                </a:solidFill>
              </a:rPr>
              <a:t>par courrier.</a:t>
            </a:r>
          </a:p>
        </p:txBody>
      </p:sp>
      <p:pic>
        <p:nvPicPr>
          <p:cNvPr id="11" name="Picture 6" descr="L&amp;#39;argent liquide est le moyen de paiement le plus utilisé en Suisse">
            <a:hlinkClick r:id="rId2" action="ppaction://hlinksldjump"/>
            <a:extLst>
              <a:ext uri="{FF2B5EF4-FFF2-40B4-BE49-F238E27FC236}">
                <a16:creationId xmlns:a16="http://schemas.microsoft.com/office/drawing/2014/main" id="{03018595-268C-4996-BEE0-21E73DC4C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812" y="1352998"/>
            <a:ext cx="4519571" cy="3368195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10666642" y="6231415"/>
            <a:ext cx="830587" cy="276999"/>
            <a:chOff x="10666642" y="6231415"/>
            <a:chExt cx="830587" cy="276999"/>
          </a:xfrm>
        </p:grpSpPr>
        <p:sp>
          <p:nvSpPr>
            <p:cNvPr id="13" name="Bouton d'action : Précédent 12">
              <a:hlinkClick r:id="rId6" action="ppaction://hlinksldjump" highlightClick="1"/>
            </p:cNvPr>
            <p:cNvSpPr/>
            <p:nvPr/>
          </p:nvSpPr>
          <p:spPr>
            <a:xfrm>
              <a:off x="10666642" y="6260884"/>
              <a:ext cx="144793" cy="192281"/>
            </a:xfrm>
            <a:prstGeom prst="actionButtonBackPreviou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10811435" y="6231415"/>
              <a:ext cx="685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H" sz="1200" dirty="0">
                  <a:hlinkClick r:id="rId6" action="ppaction://hlinksldjump"/>
                </a:rPr>
                <a:t>Retour</a:t>
              </a:r>
              <a:endParaRPr lang="fr-CH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8238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6B1FB-726E-4C03-A6C2-D36EC0A85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57" y="848286"/>
            <a:ext cx="6227601" cy="604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sz="3000" dirty="0">
                <a:latin typeface="Arial" panose="020B0604020202020204" pitchFamily="34" charset="0"/>
                <a:cs typeface="Arial" panose="020B0604020202020204" pitchFamily="34" charset="0"/>
              </a:rPr>
              <a:t>Calculer votre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assistance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financière</a:t>
            </a:r>
          </a:p>
        </p:txBody>
      </p:sp>
      <p:pic>
        <p:nvPicPr>
          <p:cNvPr id="30" name="Picture 31">
            <a:extLst>
              <a:ext uri="{FF2B5EF4-FFF2-40B4-BE49-F238E27FC236}">
                <a16:creationId xmlns:a16="http://schemas.microsoft.com/office/drawing/2014/main" id="{3243FD6B-296B-4F4C-A707-13E68C0E65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86" r="33705"/>
          <a:stretch/>
        </p:blipFill>
        <p:spPr>
          <a:xfrm>
            <a:off x="7970329" y="1730763"/>
            <a:ext cx="3776783" cy="37056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541E2F-83D8-4B84-85E3-527E3ED6C95B}"/>
              </a:ext>
            </a:extLst>
          </p:cNvPr>
          <p:cNvSpPr txBox="1">
            <a:spLocks/>
          </p:cNvSpPr>
          <p:nvPr/>
        </p:nvSpPr>
        <p:spPr>
          <a:xfrm>
            <a:off x="430357" y="1730764"/>
            <a:ext cx="7376162" cy="3705624"/>
          </a:xfrm>
          <a:prstGeom prst="rect">
            <a:avLst/>
          </a:prstGeom>
          <a:solidFill>
            <a:schemeClr val="tx1"/>
          </a:solidFill>
          <a:effectLst>
            <a:softEdge rad="38100"/>
          </a:effectLst>
        </p:spPr>
        <p:txBody>
          <a:bodyPr vert="horz" lIns="144000" tIns="144000" rIns="144000" bIns="14400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1" indent="0">
              <a:lnSpc>
                <a:spcPct val="90000"/>
              </a:lnSpc>
              <a:buNone/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Enfant de 0 à 15 ans - 9.50 par jour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Adulte dès 16 ans - 9.50 + 3.00 de compléments par jour</a:t>
            </a:r>
          </a:p>
          <a:p>
            <a:pPr marL="0" lvl="1" indent="0">
              <a:lnSpc>
                <a:spcPct val="90000"/>
              </a:lnSpc>
              <a:buNone/>
            </a:pPr>
            <a:endParaRPr lang="fr-FR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90000"/>
              </a:lnSpc>
              <a:buNone/>
            </a:pPr>
            <a:endParaRPr lang="fr-FR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90000"/>
              </a:lnSpc>
              <a:buNone/>
            </a:pPr>
            <a:endParaRPr lang="fr-FR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90000"/>
              </a:lnSpc>
              <a:buNone/>
            </a:pPr>
            <a:endParaRPr lang="fr-FR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fr-FR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4" action="ppaction://hlinkfile"/>
            </a:endParaRPr>
          </a:p>
          <a:p>
            <a:pPr marL="0" indent="0">
              <a:lnSpc>
                <a:spcPct val="90000"/>
              </a:lnSpc>
              <a:buNone/>
            </a:pPr>
            <a:endParaRPr lang="fr-FR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fr-FR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fr-FR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042395"/>
              </p:ext>
            </p:extLst>
          </p:nvPr>
        </p:nvGraphicFramePr>
        <p:xfrm>
          <a:off x="762000" y="2791993"/>
          <a:ext cx="6703512" cy="1362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" name="Worksheet" r:id="rId5" imgW="4886325" imgH="962120" progId="Excel.Sheet.12">
                  <p:embed/>
                </p:oleObj>
              </mc:Choice>
              <mc:Fallback>
                <p:oleObj name="Worksheet" r:id="rId5" imgW="4886325" imgH="9621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2791993"/>
                        <a:ext cx="6703512" cy="136255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5809191" y="4274898"/>
            <a:ext cx="1656321" cy="1041138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2000" b="1" i="0">
                <a:latin typeface="+mj-lt"/>
                <a:ea typeface="+mj-lt"/>
                <a:cs typeface="+mj-lt"/>
              </a:defRPr>
            </a:lvl1pPr>
            <a:lvl2pPr marL="0" lvl="1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b="0" i="0">
                <a:latin typeface="+mj-lt"/>
                <a:ea typeface="+mj-lt"/>
                <a:cs typeface="+mj-lt"/>
              </a:defRPr>
            </a:lvl2pPr>
            <a:lvl3pPr marL="0" indent="0" algn="ctr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>
                <a:latin typeface="+mj-lt"/>
                <a:ea typeface="+mj-ea"/>
                <a:cs typeface="+mj-cs"/>
              </a:defRPr>
            </a:lvl3pPr>
            <a:lvl4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4pPr>
            <a:lvl5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90000"/>
              </a:lnSpc>
            </a:pPr>
            <a:r>
              <a:rPr lang="fr-FR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Calculer votre Assistance</a:t>
            </a:r>
            <a:endParaRPr lang="fr-FR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0706982" y="6244390"/>
            <a:ext cx="833312" cy="276999"/>
            <a:chOff x="10706982" y="6244390"/>
            <a:chExt cx="833312" cy="276999"/>
          </a:xfrm>
        </p:grpSpPr>
        <p:sp>
          <p:nvSpPr>
            <p:cNvPr id="10" name="ZoneTexte 9"/>
            <p:cNvSpPr txBox="1"/>
            <p:nvPr/>
          </p:nvSpPr>
          <p:spPr>
            <a:xfrm>
              <a:off x="10851775" y="6244390"/>
              <a:ext cx="688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>
                  <a:hlinkClick r:id="rId8" action="ppaction://hlinksldjump"/>
                </a:rPr>
                <a:t>Retour</a:t>
              </a:r>
              <a:r>
                <a:rPr lang="fr-FR" sz="1200" dirty="0"/>
                <a:t> </a:t>
              </a:r>
              <a:endParaRPr lang="fr-FR" sz="1200" b="1" dirty="0"/>
            </a:p>
          </p:txBody>
        </p:sp>
        <p:sp>
          <p:nvSpPr>
            <p:cNvPr id="11" name="Bouton d'action : Précédent 10">
              <a:hlinkClick r:id="rId8" action="ppaction://hlinksldjump" highlightClick="1"/>
            </p:cNvPr>
            <p:cNvSpPr/>
            <p:nvPr/>
          </p:nvSpPr>
          <p:spPr>
            <a:xfrm>
              <a:off x="10706982" y="6286748"/>
              <a:ext cx="144793" cy="192281"/>
            </a:xfrm>
            <a:prstGeom prst="actionButtonBackPreviou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430357" y="5764983"/>
            <a:ext cx="8791433" cy="567811"/>
          </a:xfrm>
          <a:prstGeom prst="rect">
            <a:avLst/>
          </a:prstGeom>
          <a:solidFill>
            <a:schemeClr val="tx1"/>
          </a:solidFill>
          <a:effectLst>
            <a:softEdge rad="38100"/>
          </a:effectLst>
        </p:spPr>
        <p:txBody>
          <a:bodyPr wrap="square" lIns="144000" tIns="144000" rIns="144000" bIns="144000" rtlCol="0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compléments de 3.- peuvent être retenus en cas de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dette ou de sanction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896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9FA78-4F0D-415E-B729-C68A5FB8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37" y="875382"/>
            <a:ext cx="11241089" cy="494449"/>
          </a:xfrm>
        </p:spPr>
        <p:txBody>
          <a:bodyPr>
            <a:normAutofit fontScale="90000"/>
          </a:bodyPr>
          <a:lstStyle/>
          <a:p>
            <a:r>
              <a:rPr lang="fr-CH" sz="3000" dirty="0">
                <a:latin typeface="Arial" panose="020B0604020202020204" pitchFamily="34" charset="0"/>
                <a:cs typeface="Arial" panose="020B0604020202020204" pitchFamily="34" charset="0"/>
              </a:rPr>
              <a:t>L’hébergement en foyer ou en appartement</a:t>
            </a:r>
            <a:br>
              <a:rPr lang="fr-CH" dirty="0"/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587752E-0338-4048-AD8E-D0625AA17E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7554" b="-5"/>
          <a:stretch/>
        </p:blipFill>
        <p:spPr>
          <a:xfrm>
            <a:off x="7546230" y="1691457"/>
            <a:ext cx="4242896" cy="37949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548037" y="1396020"/>
            <a:ext cx="6339957" cy="112180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glow>
              <a:srgbClr val="5F9EA5">
                <a:alpha val="40000"/>
              </a:srgbClr>
            </a:glow>
            <a:softEdge rad="38100"/>
          </a:effectLst>
        </p:spPr>
        <p:txBody>
          <a:bodyPr wrap="square" lIns="216000" tIns="144000" rIns="216000" bIns="144000" rtlCol="0" anchor="ctr">
            <a:spAutoFit/>
          </a:bodyPr>
          <a:lstStyle/>
          <a:p>
            <a:pPr>
              <a:buNone/>
            </a:pPr>
            <a:r>
              <a:rPr lang="fr-CH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Où?</a:t>
            </a:r>
          </a:p>
          <a:p>
            <a:pPr>
              <a:buNone/>
            </a:pPr>
            <a:r>
              <a:rPr lang="fr-CH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Hébergement en foyer: chambres privées et partagées</a:t>
            </a:r>
          </a:p>
          <a:p>
            <a:pPr>
              <a:buNone/>
            </a:pPr>
            <a:r>
              <a:rPr lang="fr-CH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Hébergement en appartement: sur tout le canton de Vaud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8037" y="2637894"/>
            <a:ext cx="6339957" cy="1398808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glow>
              <a:schemeClr val="bg1">
                <a:alpha val="40000"/>
              </a:schemeClr>
            </a:glow>
            <a:softEdge rad="38100"/>
          </a:effectLst>
        </p:spPr>
        <p:txBody>
          <a:bodyPr wrap="square" lIns="216000" tIns="144000" rIns="216000" bIns="144000" rtlCol="0" anchor="ctr">
            <a:spAutoFit/>
          </a:bodyPr>
          <a:lstStyle/>
          <a:p>
            <a:pPr>
              <a:buNone/>
            </a:pPr>
            <a:r>
              <a:rPr lang="fr-CH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Qui?</a:t>
            </a:r>
            <a:r>
              <a:rPr lang="fr-CH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buNone/>
            </a:pPr>
            <a:r>
              <a:rPr lang="fr-CH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avoir une priorité pour un appartement de l’EVAM: </a:t>
            </a:r>
          </a:p>
          <a:p>
            <a:pPr indent="271463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 F</a:t>
            </a:r>
          </a:p>
          <a:p>
            <a:pPr indent="271463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emploi, formation </a:t>
            </a:r>
            <a:r>
              <a:rPr lang="fr-CH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raisons de santé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48037" y="5607509"/>
            <a:ext cx="6339957" cy="112180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glow>
              <a:schemeClr val="bg1">
                <a:alpha val="40000"/>
              </a:schemeClr>
            </a:glow>
            <a:softEdge rad="38100"/>
          </a:effectLst>
        </p:spPr>
        <p:txBody>
          <a:bodyPr wrap="square" lIns="216000" tIns="144000" rIns="216000" bIns="144000" rtlCol="0" anchor="ctr">
            <a:spAutoFit/>
          </a:bodyPr>
          <a:lstStyle>
            <a:defPPr>
              <a:defRPr lang="en-US"/>
            </a:defPPr>
            <a:lvl1pPr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Louer un appartement privé</a:t>
            </a:r>
          </a:p>
          <a:p>
            <a:r>
              <a:rPr lang="fr-CH" b="0" dirty="0">
                <a:solidFill>
                  <a:schemeClr val="bg1">
                    <a:lumMod val="50000"/>
                  </a:schemeClr>
                </a:solidFill>
              </a:rPr>
              <a:t>Il est possible de chercher un appartement privé.</a:t>
            </a:r>
          </a:p>
          <a:p>
            <a:r>
              <a:rPr lang="fr-CH" b="0" dirty="0">
                <a:solidFill>
                  <a:schemeClr val="bg1">
                    <a:lumMod val="50000"/>
                  </a:schemeClr>
                </a:solidFill>
              </a:rPr>
              <a:t>Demandez de l’information à </a:t>
            </a:r>
            <a:r>
              <a:rPr lang="fr-CH" b="0" dirty="0" err="1">
                <a:solidFill>
                  <a:schemeClr val="bg1">
                    <a:lumMod val="50000"/>
                  </a:schemeClr>
                </a:solidFill>
              </a:rPr>
              <a:t>un-e</a:t>
            </a:r>
            <a:r>
              <a:rPr lang="fr-CH" b="0" dirty="0">
                <a:solidFill>
                  <a:schemeClr val="bg1">
                    <a:lumMod val="50000"/>
                  </a:schemeClr>
                </a:solidFill>
              </a:rPr>
              <a:t> assistant-e social-e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48037" y="4087132"/>
            <a:ext cx="6339957" cy="1398808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glow>
              <a:schemeClr val="bg1">
                <a:alpha val="40000"/>
              </a:schemeClr>
            </a:glow>
            <a:softEdge rad="38100"/>
          </a:effectLst>
        </p:spPr>
        <p:txBody>
          <a:bodyPr wrap="square" lIns="216000" tIns="144000" rIns="216000" bIns="144000" rtlCol="0" anchor="ctr">
            <a:spAutoFit/>
          </a:bodyPr>
          <a:lstStyle>
            <a:defPPr>
              <a:defRPr lang="en-US"/>
            </a:defPPr>
            <a:lvl1pPr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Comment? </a:t>
            </a:r>
          </a:p>
          <a:p>
            <a:r>
              <a:rPr lang="fr-CH" b="0" dirty="0">
                <a:solidFill>
                  <a:schemeClr val="bg1">
                    <a:lumMod val="50000"/>
                  </a:schemeClr>
                </a:solidFill>
              </a:rPr>
              <a:t>Vous pouvez écrire une demande de transfert seul ou accompagné d’</a:t>
            </a:r>
            <a:r>
              <a:rPr lang="fr-CH" b="0" dirty="0" err="1">
                <a:solidFill>
                  <a:schemeClr val="bg1">
                    <a:lumMod val="50000"/>
                  </a:schemeClr>
                </a:solidFill>
              </a:rPr>
              <a:t>un-e</a:t>
            </a:r>
            <a:r>
              <a:rPr lang="fr-CH" b="0" dirty="0">
                <a:solidFill>
                  <a:schemeClr val="bg1">
                    <a:lumMod val="50000"/>
                  </a:schemeClr>
                </a:solidFill>
              </a:rPr>
              <a:t> assistant-e social-e</a:t>
            </a:r>
          </a:p>
          <a:p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N’oubliez pas de signer la demande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10958539" y="6288075"/>
            <a:ext cx="830587" cy="276999"/>
            <a:chOff x="10666642" y="6231415"/>
            <a:chExt cx="830587" cy="276999"/>
          </a:xfrm>
        </p:grpSpPr>
        <p:sp>
          <p:nvSpPr>
            <p:cNvPr id="16" name="Bouton d'action : Précédent 15">
              <a:hlinkClick r:id="rId3" action="ppaction://hlinksldjump" highlightClick="1"/>
            </p:cNvPr>
            <p:cNvSpPr/>
            <p:nvPr/>
          </p:nvSpPr>
          <p:spPr>
            <a:xfrm>
              <a:off x="10666642" y="6260884"/>
              <a:ext cx="144793" cy="192281"/>
            </a:xfrm>
            <a:prstGeom prst="actionButtonBackPreviou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0811435" y="6231415"/>
              <a:ext cx="685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>
                  <a:hlinkClick r:id="rId3" action="ppaction://hlinksldjump"/>
                </a:rPr>
                <a:t>Retour</a:t>
              </a:r>
              <a:endParaRPr lang="fr-FR" sz="1200" b="1" dirty="0"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A94F9F02-6EB8-4660-B42A-16FA58A2F85C}"/>
              </a:ext>
            </a:extLst>
          </p:cNvPr>
          <p:cNvSpPr txBox="1"/>
          <p:nvPr/>
        </p:nvSpPr>
        <p:spPr>
          <a:xfrm>
            <a:off x="7559478" y="5983747"/>
            <a:ext cx="21082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Logement - EVAM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8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9FA78-4F0D-415E-B729-C68A5FB8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42" y="810284"/>
            <a:ext cx="11241089" cy="617710"/>
          </a:xfrm>
        </p:spPr>
        <p:txBody>
          <a:bodyPr/>
          <a:lstStyle/>
          <a:p>
            <a:r>
              <a:rPr lang="fr-CH" sz="3000" dirty="0"/>
              <a:t>Les frais médicaux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22538" y="1384667"/>
            <a:ext cx="6268221" cy="1075643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glow>
              <a:srgbClr val="5F9EA5">
                <a:alpha val="40000"/>
              </a:srgbClr>
            </a:glow>
            <a:softEdge rad="38100"/>
          </a:effectLst>
        </p:spPr>
        <p:txBody>
          <a:bodyPr wrap="square" lIns="144000" tIns="144000" rIns="144000" bIns="144000" rtlCol="0" anchor="ctr">
            <a:spAutoFit/>
          </a:bodyPr>
          <a:lstStyle>
            <a:defPPr>
              <a:defRPr lang="en-US"/>
            </a:defPPr>
            <a:lvl1pPr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1463" lvl="1" indent="-271463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fr-CH" sz="1700" dirty="0">
                <a:solidFill>
                  <a:schemeClr val="bg1">
                    <a:lumMod val="50000"/>
                  </a:schemeClr>
                </a:solidFill>
              </a:rPr>
              <a:t>Pourquoi?</a:t>
            </a:r>
          </a:p>
          <a:p>
            <a:r>
              <a:rPr lang="fr-CH" sz="1700" dirty="0">
                <a:solidFill>
                  <a:schemeClr val="bg1">
                    <a:lumMod val="50000"/>
                  </a:schemeClr>
                </a:solidFill>
              </a:rPr>
              <a:t>L’assurance maladie est obligatoire en Suisse </a:t>
            </a:r>
            <a:r>
              <a:rPr lang="fr-CH" sz="1700" b="0" dirty="0">
                <a:solidFill>
                  <a:schemeClr val="bg1">
                    <a:lumMod val="50000"/>
                  </a:schemeClr>
                </a:solidFill>
              </a:rPr>
              <a:t>pour avoir accès aux soins médicaux de base</a:t>
            </a:r>
            <a:r>
              <a:rPr lang="fr-CH" sz="17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22534" y="3596475"/>
            <a:ext cx="6268221" cy="1075643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glow>
              <a:srgbClr val="5F9EA5">
                <a:alpha val="40000"/>
              </a:srgbClr>
            </a:glow>
            <a:softEdge rad="38100"/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buNone/>
            </a:pPr>
            <a:r>
              <a:rPr lang="fr-CH" sz="1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Comment?</a:t>
            </a:r>
          </a:p>
          <a:p>
            <a:r>
              <a:rPr lang="fr-CH" sz="1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 assurance maladie couvre les soins de base.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CH" sz="1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médecin, l’hôpital, les médicaments de base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369379" y="4665716"/>
            <a:ext cx="4271636" cy="1337253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glow>
              <a:srgbClr val="5F9EA5">
                <a:alpha val="40000"/>
              </a:srgbClr>
            </a:glow>
            <a:softEdge rad="38100"/>
          </a:effectLst>
        </p:spPr>
        <p:txBody>
          <a:bodyPr wrap="square" lIns="144000" tIns="144000" rIns="144000" bIns="144000" rtlCol="0" anchor="ctr">
            <a:spAutoFit/>
          </a:bodyPr>
          <a:lstStyle>
            <a:defPPr>
              <a:defRPr lang="en-US"/>
            </a:defPPr>
            <a:lvl1pPr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1463" lvl="1" indent="-271463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fr-CH" sz="1700" dirty="0">
                <a:solidFill>
                  <a:schemeClr val="bg1">
                    <a:lumMod val="50000"/>
                  </a:schemeClr>
                </a:solidFill>
              </a:rPr>
              <a:t>Comment?</a:t>
            </a:r>
          </a:p>
          <a:p>
            <a:r>
              <a:rPr lang="fr-CH" sz="1700" b="0" dirty="0">
                <a:solidFill>
                  <a:schemeClr val="bg1">
                    <a:lumMod val="50000"/>
                  </a:schemeClr>
                </a:solidFill>
              </a:rPr>
              <a:t>Visiter le Centre USMI dans le foyer.</a:t>
            </a:r>
          </a:p>
          <a:p>
            <a:r>
              <a:rPr lang="fr-CH" sz="1700" b="0" dirty="0">
                <a:solidFill>
                  <a:schemeClr val="bg1">
                    <a:lumMod val="50000"/>
                  </a:schemeClr>
                </a:solidFill>
              </a:rPr>
              <a:t>Si besoin, l’infirmier peut vous donner un rendez-vous avec un médecin.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10663114" y="6180158"/>
            <a:ext cx="877181" cy="276999"/>
            <a:chOff x="9772890" y="6244390"/>
            <a:chExt cx="877181" cy="276999"/>
          </a:xfrm>
        </p:grpSpPr>
        <p:sp>
          <p:nvSpPr>
            <p:cNvPr id="12" name="ZoneTexte 11"/>
            <p:cNvSpPr txBox="1"/>
            <p:nvPr/>
          </p:nvSpPr>
          <p:spPr>
            <a:xfrm>
              <a:off x="9917683" y="6244390"/>
              <a:ext cx="7323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>
                  <a:hlinkClick r:id="rId2" action="ppaction://hlinksldjump"/>
                </a:rPr>
                <a:t>Retour</a:t>
              </a:r>
              <a:endParaRPr lang="fr-FR" sz="1200" b="1" dirty="0"/>
            </a:p>
          </p:txBody>
        </p:sp>
        <p:sp>
          <p:nvSpPr>
            <p:cNvPr id="13" name="Bouton d'action : Précédent 12">
              <a:hlinkClick r:id="rId2" action="ppaction://hlinksldjump" highlightClick="1"/>
            </p:cNvPr>
            <p:cNvSpPr/>
            <p:nvPr/>
          </p:nvSpPr>
          <p:spPr>
            <a:xfrm>
              <a:off x="9772890" y="6264876"/>
              <a:ext cx="144793" cy="192281"/>
            </a:xfrm>
            <a:prstGeom prst="actionButtonBackPreviou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379" y="1605815"/>
            <a:ext cx="4271636" cy="2882712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22536" y="4814722"/>
            <a:ext cx="6268221" cy="1814306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glow>
              <a:srgbClr val="5F9EA5">
                <a:alpha val="40000"/>
              </a:srgbClr>
            </a:glow>
            <a:softEdge rad="38100"/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r>
              <a:rPr lang="fr-CH" sz="1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autres soins?</a:t>
            </a:r>
          </a:p>
          <a:p>
            <a:r>
              <a:rPr lang="fr-CH" sz="1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L’assurance de base ne prend pas en charge: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Dentiste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Certains médicaments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Thérapies alternatives (ostéopathie, massage etc.)</a:t>
            </a:r>
          </a:p>
          <a:p>
            <a:r>
              <a:rPr lang="fr-CH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l’EVAM peut prendre en charge ces soins sous certaines conditions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22534" y="2627676"/>
            <a:ext cx="6268221" cy="814033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glow>
              <a:srgbClr val="5F9EA5">
                <a:alpha val="40000"/>
              </a:srgbClr>
            </a:glow>
            <a:softEdge rad="38100"/>
          </a:effectLst>
        </p:spPr>
        <p:txBody>
          <a:bodyPr wrap="square" lIns="144000" tIns="144000" rIns="144000" bIns="144000" rtlCol="0" anchor="ctr">
            <a:spAutoFit/>
          </a:bodyPr>
          <a:lstStyle>
            <a:defPPr>
              <a:defRPr lang="en-US"/>
            </a:defPPr>
            <a:lvl1pPr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1463" lvl="1" indent="-271463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fr-CH" sz="1700" dirty="0">
                <a:solidFill>
                  <a:schemeClr val="bg1">
                    <a:lumMod val="50000"/>
                  </a:schemeClr>
                </a:solidFill>
              </a:rPr>
              <a:t>Par qui?</a:t>
            </a:r>
          </a:p>
          <a:p>
            <a:r>
              <a:rPr lang="fr-CH" sz="1700" b="0" dirty="0">
                <a:solidFill>
                  <a:schemeClr val="bg1">
                    <a:lumMod val="50000"/>
                  </a:schemeClr>
                </a:solidFill>
              </a:rPr>
              <a:t>Vous êtes assuré par l’EVAM auprès d’une caisse maladie.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875C002-CD90-4F69-A047-7C456581308C}"/>
              </a:ext>
            </a:extLst>
          </p:cNvPr>
          <p:cNvSpPr txBox="1"/>
          <p:nvPr/>
        </p:nvSpPr>
        <p:spPr>
          <a:xfrm>
            <a:off x="7369379" y="6203688"/>
            <a:ext cx="1683344" cy="36933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Santé - EVAM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119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9FA78-4F0D-415E-B729-C68A5FB8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07" y="803620"/>
            <a:ext cx="11241089" cy="558365"/>
          </a:xfrm>
        </p:spPr>
        <p:txBody>
          <a:bodyPr/>
          <a:lstStyle/>
          <a:p>
            <a:r>
              <a:rPr lang="fr-CH" sz="3000" dirty="0"/>
              <a:t>Les frais de transport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0985" y="1307572"/>
            <a:ext cx="6294658" cy="1044865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glow>
              <a:srgbClr val="5F9EA5">
                <a:alpha val="40000"/>
              </a:srgbClr>
            </a:glow>
            <a:softEdge rad="38100"/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buNone/>
            </a:pPr>
            <a:r>
              <a:rPr lang="fr-CH" sz="16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Comment?</a:t>
            </a:r>
          </a:p>
          <a:p>
            <a:r>
              <a:rPr lang="fr-CH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Une </a:t>
            </a:r>
            <a:r>
              <a:rPr lang="fr-CH" sz="1600" u="sng" dirty="0">
                <a:solidFill>
                  <a:schemeClr val="bg1">
                    <a:lumMod val="50000"/>
                  </a:schemeClr>
                </a:solidFill>
                <a:latin typeface="+mj-lt"/>
                <a:hlinkClick r:id="rId2"/>
              </a:rPr>
              <a:t>carte SwissPass </a:t>
            </a:r>
            <a:r>
              <a:rPr lang="fr-CH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chargée avec des </a:t>
            </a:r>
            <a:r>
              <a:rPr lang="fr-CH" sz="1600" u="sng" dirty="0">
                <a:solidFill>
                  <a:schemeClr val="bg1">
                    <a:lumMod val="50000"/>
                  </a:schemeClr>
                </a:solidFill>
                <a:latin typeface="+mj-lt"/>
                <a:hlinkClick r:id="rId3"/>
              </a:rPr>
              <a:t>zones de mobilité</a:t>
            </a:r>
            <a:r>
              <a:rPr lang="fr-CH" sz="1600" u="sng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</a:p>
          <a:p>
            <a:r>
              <a:rPr lang="fr-CH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Attention aux dates! </a:t>
            </a:r>
            <a:r>
              <a:rPr lang="fr-CH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Il y a des contrôles dans les transports</a:t>
            </a:r>
            <a:r>
              <a:rPr lang="fr-CH" sz="17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50985" y="2458375"/>
            <a:ext cx="6294657" cy="152191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glow>
              <a:srgbClr val="5F9EA5">
                <a:alpha val="40000"/>
              </a:srgbClr>
            </a:glow>
            <a:softEdge rad="38100"/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buNone/>
            </a:pPr>
            <a:r>
              <a:rPr lang="fr-CH" sz="16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Où?	</a:t>
            </a:r>
          </a:p>
          <a:p>
            <a:r>
              <a:rPr lang="fr-CH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Vous pouvez voyager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Uniquement sur les zones de votre SwissPass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Entre votre hébergement, votre Antenne et Lausanne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En bus, en train, en métro, en 2</a:t>
            </a:r>
            <a:r>
              <a:rPr lang="fr-CH" sz="1600" baseline="30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</a:t>
            </a:r>
            <a:r>
              <a:rPr lang="fr-CH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classe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50986" y="5971083"/>
            <a:ext cx="7361114" cy="783255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glow>
              <a:srgbClr val="5F9EA5">
                <a:alpha val="40000"/>
              </a:srgbClr>
            </a:glow>
            <a:softEdge rad="38100"/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r>
              <a:rPr lang="fr-CH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Qui?</a:t>
            </a:r>
          </a:p>
          <a:p>
            <a:r>
              <a:rPr lang="fr-CH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Tous les adultes. Les enfants de 0 à 15 ans utilisent la </a:t>
            </a:r>
            <a:r>
              <a:rPr lang="fr-CH" sz="1600" dirty="0">
                <a:solidFill>
                  <a:schemeClr val="bg1">
                    <a:lumMod val="50000"/>
                  </a:schemeClr>
                </a:solidFill>
                <a:latin typeface="+mj-lt"/>
                <a:hlinkClick r:id="rId4"/>
              </a:rPr>
              <a:t>Carte Junior</a:t>
            </a:r>
            <a:r>
              <a:rPr lang="fr-CH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des CFF.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50984" y="4086232"/>
            <a:ext cx="6294656" cy="1768140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glow>
              <a:srgbClr val="5F9EA5">
                <a:alpha val="40000"/>
              </a:srgbClr>
            </a:glow>
            <a:softEdge rad="38100"/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buNone/>
            </a:pPr>
            <a:r>
              <a:rPr lang="fr-CH" sz="16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Comment</a:t>
            </a:r>
            <a:r>
              <a:rPr lang="fr-CH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? </a:t>
            </a:r>
          </a:p>
          <a:p>
            <a:r>
              <a:rPr lang="fr-CH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Demander chaque mois votre abonnement </a:t>
            </a:r>
            <a:r>
              <a:rPr lang="fr-CH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à la réception ou par email. </a:t>
            </a:r>
            <a:r>
              <a:rPr lang="fr-CH" sz="1600" dirty="0">
                <a:solidFill>
                  <a:srgbClr val="FF0000"/>
                </a:solidFill>
                <a:latin typeface="+mj-lt"/>
                <a:hlinkClick r:id="rId5" action="ppaction://hlinksldjump"/>
              </a:rPr>
              <a:t>Contacts</a:t>
            </a:r>
            <a:endParaRPr lang="fr-CH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fr-CH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Pas possible par téléphone.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Vous pouvez ajouter des zones Mobilis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à vos frais  </a:t>
            </a:r>
          </a:p>
          <a:p>
            <a:pPr>
              <a:tabLst>
                <a:tab pos="271463" algn="l"/>
              </a:tabLst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Demandez au </a:t>
            </a:r>
            <a:r>
              <a:rPr lang="fr-FR" sz="1600" u="sng" dirty="0">
                <a:solidFill>
                  <a:schemeClr val="bg1">
                    <a:lumMod val="50000"/>
                  </a:schemeClr>
                </a:solidFill>
                <a:latin typeface="+mj-lt"/>
                <a:hlinkClick r:id="rId6"/>
              </a:rPr>
              <a:t>point de vente TL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du Flon à Lausanne.</a:t>
            </a:r>
            <a:endParaRPr lang="fr-CH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7063403" y="1311784"/>
            <a:ext cx="4476892" cy="4163004"/>
            <a:chOff x="6989523" y="1325144"/>
            <a:chExt cx="4285595" cy="4005492"/>
          </a:xfrm>
        </p:grpSpPr>
        <p:pic>
          <p:nvPicPr>
            <p:cNvPr id="11" name="Picture 2" descr="TL - 34 nouveaux bus | Lausanne Cité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523" y="2821324"/>
              <a:ext cx="4285595" cy="2509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CFF: un nouveau train à deux étages circule entre Berne et Zurich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524" y="1325144"/>
              <a:ext cx="4285594" cy="2078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e 12"/>
          <p:cNvGrpSpPr/>
          <p:nvPr/>
        </p:nvGrpSpPr>
        <p:grpSpPr>
          <a:xfrm>
            <a:off x="10733876" y="6217173"/>
            <a:ext cx="833312" cy="276999"/>
            <a:chOff x="10706982" y="6244390"/>
            <a:chExt cx="833312" cy="276999"/>
          </a:xfrm>
        </p:grpSpPr>
        <p:sp>
          <p:nvSpPr>
            <p:cNvPr id="14" name="ZoneTexte 13"/>
            <p:cNvSpPr txBox="1"/>
            <p:nvPr/>
          </p:nvSpPr>
          <p:spPr>
            <a:xfrm>
              <a:off x="10851775" y="6244390"/>
              <a:ext cx="688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>
                  <a:hlinkClick r:id="rId9" action="ppaction://hlinksldjump"/>
                </a:rPr>
                <a:t>Retour</a:t>
              </a:r>
              <a:endParaRPr lang="fr-FR" sz="1200" b="1" dirty="0"/>
            </a:p>
          </p:txBody>
        </p:sp>
        <p:sp>
          <p:nvSpPr>
            <p:cNvPr id="15" name="Bouton d'action : Précédent 14">
              <a:hlinkClick r:id="rId9" action="ppaction://hlinksldjump" highlightClick="1"/>
            </p:cNvPr>
            <p:cNvSpPr/>
            <p:nvPr/>
          </p:nvSpPr>
          <p:spPr>
            <a:xfrm>
              <a:off x="10706982" y="6273536"/>
              <a:ext cx="144793" cy="192281"/>
            </a:xfrm>
            <a:prstGeom prst="actionButtonBackPreviou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639991BB-721C-443A-9D94-E816485494D4}"/>
              </a:ext>
            </a:extLst>
          </p:cNvPr>
          <p:cNvSpPr txBox="1"/>
          <p:nvPr/>
        </p:nvSpPr>
        <p:spPr>
          <a:xfrm>
            <a:off x="8332388" y="6032507"/>
            <a:ext cx="1981200" cy="36933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CH" dirty="0">
                <a:solidFill>
                  <a:schemeClr val="tx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Mobilité - EVAM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4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3" y="3906055"/>
            <a:ext cx="3865138" cy="234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B9FA78-4F0D-415E-B729-C68A5FB8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12" y="840962"/>
            <a:ext cx="11241089" cy="535580"/>
          </a:xfrm>
        </p:spPr>
        <p:txBody>
          <a:bodyPr>
            <a:normAutofit fontScale="90000"/>
          </a:bodyPr>
          <a:lstStyle/>
          <a:p>
            <a:r>
              <a:rPr lang="fr-CH" sz="3000" dirty="0"/>
              <a:t>Les prestations supplémentaires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47912" y="1352624"/>
            <a:ext cx="6137517" cy="2383693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glow>
              <a:srgbClr val="5F9EA5">
                <a:alpha val="40000"/>
              </a:srgbClr>
            </a:glow>
            <a:softEdge rad="50800"/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r>
              <a:rPr lang="fr-CH" sz="1700" b="1" dirty="0">
                <a:solidFill>
                  <a:schemeClr val="bg1">
                    <a:lumMod val="50000"/>
                  </a:schemeClr>
                </a:solidFill>
              </a:rPr>
              <a:t>Quoi?</a:t>
            </a:r>
          </a:p>
          <a:p>
            <a:r>
              <a:rPr lang="fr-CH" sz="1700" dirty="0">
                <a:solidFill>
                  <a:schemeClr val="bg1">
                    <a:lumMod val="50000"/>
                  </a:schemeClr>
                </a:solidFill>
              </a:rPr>
              <a:t>Une aide financière pour certains besoins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700" dirty="0">
                <a:solidFill>
                  <a:schemeClr val="bg1">
                    <a:lumMod val="50000"/>
                  </a:schemeClr>
                </a:solidFill>
              </a:rPr>
              <a:t>Le matériel d’école ou de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700" dirty="0">
                <a:solidFill>
                  <a:schemeClr val="bg1">
                    <a:lumMod val="50000"/>
                  </a:schemeClr>
                </a:solidFill>
              </a:rPr>
              <a:t>Les clubs de 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700" dirty="0">
                <a:solidFill>
                  <a:schemeClr val="bg1">
                    <a:lumMod val="50000"/>
                  </a:schemeClr>
                </a:solidFill>
              </a:rPr>
              <a:t>Les camps d’école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700" dirty="0">
                <a:solidFill>
                  <a:schemeClr val="bg1">
                    <a:lumMod val="50000"/>
                  </a:schemeClr>
                </a:solidFill>
              </a:rPr>
              <a:t>La garde d’enfant pendant une activité</a:t>
            </a:r>
          </a:p>
          <a:p>
            <a:endParaRPr lang="fr-CH" sz="17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CH" sz="1700" b="1" dirty="0">
                <a:solidFill>
                  <a:schemeClr val="bg1">
                    <a:lumMod val="50000"/>
                  </a:schemeClr>
                </a:solidFill>
              </a:rPr>
              <a:t>Demandez des informations à une assistant-e social-e</a:t>
            </a:r>
            <a:endParaRPr lang="fr-FR" sz="1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4" name="Picture 4" descr="Afficher l’image sou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263" y="3918864"/>
            <a:ext cx="4138319" cy="235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Résultat d’images pour sports team multicultural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36" name="Picture 16" descr="La colonie à la montagne: pourquoi mon enfant va adorer? - Kolo Vacan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262" y="1352624"/>
            <a:ext cx="4138320" cy="255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Coronavirus : comment faire l&amp;#39;école à la maison pendant le confinement 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718" y="3931673"/>
            <a:ext cx="2915544" cy="235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10727943" y="6402524"/>
            <a:ext cx="833312" cy="276999"/>
            <a:chOff x="10706982" y="6244390"/>
            <a:chExt cx="833312" cy="276999"/>
          </a:xfrm>
        </p:grpSpPr>
        <p:sp>
          <p:nvSpPr>
            <p:cNvPr id="12" name="ZoneTexte 11"/>
            <p:cNvSpPr txBox="1"/>
            <p:nvPr/>
          </p:nvSpPr>
          <p:spPr>
            <a:xfrm>
              <a:off x="10851775" y="6244390"/>
              <a:ext cx="688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>
                  <a:hlinkClick r:id="rId6" action="ppaction://hlinksldjump"/>
                </a:rPr>
                <a:t>Retour</a:t>
              </a:r>
              <a:endParaRPr lang="fr-FR" sz="1200" b="1" dirty="0"/>
            </a:p>
          </p:txBody>
        </p:sp>
        <p:sp>
          <p:nvSpPr>
            <p:cNvPr id="13" name="Bouton d'action : Précédent 12">
              <a:hlinkClick r:id="rId6" action="ppaction://hlinksldjump" highlightClick="1"/>
            </p:cNvPr>
            <p:cNvSpPr/>
            <p:nvPr/>
          </p:nvSpPr>
          <p:spPr>
            <a:xfrm>
              <a:off x="10706982" y="6273536"/>
              <a:ext cx="144793" cy="192281"/>
            </a:xfrm>
            <a:prstGeom prst="actionButtonBackPreviou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2057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639230" y="1776761"/>
            <a:ext cx="8913541" cy="3093380"/>
          </a:xfrm>
          <a:solidFill>
            <a:schemeClr val="tx1"/>
          </a:solidFill>
        </p:spPr>
        <p:txBody>
          <a:bodyPr lIns="144000" tIns="144000" rIns="144000" bIns="144000" anchor="ctr">
            <a:normAutofit/>
          </a:bodyPr>
          <a:lstStyle/>
          <a:p>
            <a:pPr algn="ctr"/>
            <a:r>
              <a:rPr lang="fr-FR" sz="5400" b="1" dirty="0">
                <a:solidFill>
                  <a:schemeClr val="bg1"/>
                </a:solidFill>
                <a:latin typeface="Arial" panose="020B0604020202020204"/>
                <a:ea typeface="+mj-lt"/>
                <a:cs typeface="Arial" panose="020B0604020202020204"/>
                <a:hlinkClick r:id="rId3" action="ppaction://hlinksldjump"/>
              </a:rPr>
              <a:t>Essayez notre quiz</a:t>
            </a:r>
            <a:br>
              <a:rPr lang="fr-FR" sz="5400" b="1" dirty="0">
                <a:solidFill>
                  <a:schemeClr val="bg1"/>
                </a:solidFill>
              </a:rPr>
            </a:br>
            <a:br>
              <a:rPr lang="fr-FR" sz="5000" b="1" dirty="0">
                <a:solidFill>
                  <a:srgbClr val="960000"/>
                </a:solidFill>
                <a:latin typeface="Arial" panose="020B0604020202020204"/>
                <a:ea typeface="+mj-lt"/>
                <a:cs typeface="Arial" panose="020B0604020202020204"/>
                <a:hlinkClick r:id="rId4" action="ppaction://hlinksldjump"/>
              </a:rPr>
            </a:br>
            <a:r>
              <a:rPr lang="fr-FR" sz="5000" b="1" dirty="0">
                <a:solidFill>
                  <a:srgbClr val="960000"/>
                </a:solidFill>
                <a:latin typeface="Arial" panose="020B0604020202020204"/>
                <a:ea typeface="+mj-lt"/>
                <a:cs typeface="Arial" panose="020B0604020202020204"/>
                <a:hlinkClick r:id="rId4" action="ppaction://hlinksldjump"/>
              </a:rPr>
              <a:t>Connaissez-vous l’EVAM?</a:t>
            </a:r>
            <a:endParaRPr lang="fr-FR" sz="4000" b="1" dirty="0">
              <a:solidFill>
                <a:schemeClr val="bg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9340948" y="5685728"/>
            <a:ext cx="1814732" cy="598589"/>
            <a:chOff x="9889588" y="5416062"/>
            <a:chExt cx="1814732" cy="598589"/>
          </a:xfrm>
          <a:solidFill>
            <a:schemeClr val="tx1"/>
          </a:solidFill>
        </p:grpSpPr>
        <p:sp>
          <p:nvSpPr>
            <p:cNvPr id="6" name="ZoneTexte 5"/>
            <p:cNvSpPr txBox="1"/>
            <p:nvPr/>
          </p:nvSpPr>
          <p:spPr>
            <a:xfrm>
              <a:off x="9889588" y="5416062"/>
              <a:ext cx="1814732" cy="598589"/>
            </a:xfrm>
            <a:prstGeom prst="rect">
              <a:avLst/>
            </a:prstGeom>
            <a:grpFill/>
            <a:ln w="2222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144000" tIns="144000" rIns="144000" bIns="144000" rtlCol="0" anchor="ctr">
              <a:spAutoFit/>
            </a:bodyPr>
            <a:lstStyle/>
            <a:p>
              <a:r>
                <a:rPr lang="fr-FR" sz="2000" b="1" dirty="0">
                  <a:latin typeface="Arial" panose="020B0604020202020204" pitchFamily="34" charset="0"/>
                  <a:cs typeface="Arial" panose="020B0604020202020204" pitchFamily="34" charset="0"/>
                  <a:hlinkClick r:id="" action="ppaction://hlinkshowjump?jump=nextslide"/>
                </a:rPr>
                <a:t>Suivant</a:t>
              </a:r>
              <a:endParaRPr lang="fr-FR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Bouton d’action : Suivant 6">
              <a:hlinkClick r:id="" action="ppaction://hlinkshowjump?jump=nextslide" highlightClick="1"/>
            </p:cNvPr>
            <p:cNvSpPr/>
            <p:nvPr/>
          </p:nvSpPr>
          <p:spPr>
            <a:xfrm>
              <a:off x="11151168" y="5560610"/>
              <a:ext cx="314001" cy="319685"/>
            </a:xfrm>
            <a:prstGeom prst="actionButtonForwardNext">
              <a:avLst/>
            </a:prstGeom>
            <a:grpFill/>
            <a:ln w="22225">
              <a:solidFill>
                <a:srgbClr val="96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6705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9FA78-4F0D-415E-B729-C68A5FB8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08" y="846834"/>
            <a:ext cx="11241089" cy="629977"/>
          </a:xfrm>
        </p:spPr>
        <p:txBody>
          <a:bodyPr/>
          <a:lstStyle/>
          <a:p>
            <a:r>
              <a:rPr lang="fr-CH" sz="2800" dirty="0">
                <a:latin typeface="Arial" panose="020B0604020202020204" pitchFamily="34" charset="0"/>
                <a:cs typeface="Arial" panose="020B0604020202020204" pitchFamily="34" charset="0"/>
              </a:rPr>
              <a:t>La Commande d’Assistance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22542" y="1298317"/>
            <a:ext cx="6265119" cy="152191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glow>
              <a:srgbClr val="5F9EA5">
                <a:alpha val="40000"/>
              </a:srgbClr>
            </a:glow>
            <a:softEdge rad="38100"/>
          </a:effectLst>
        </p:spPr>
        <p:txBody>
          <a:bodyPr wrap="square" lIns="144000" tIns="144000" rIns="144000" bIns="144000" rtlCol="0" anchor="ctr">
            <a:spAutoFit/>
          </a:bodyPr>
          <a:lstStyle>
            <a:defPPr>
              <a:defRPr lang="en-US"/>
            </a:defPPr>
            <a:lvl1pPr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1463" lvl="1" indent="-271463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fr-CH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Comment?</a:t>
            </a:r>
          </a:p>
          <a:p>
            <a:r>
              <a:rPr lang="fr-CH" sz="16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La Commande d’Assistance (CA)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Répondre à un questionnaire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Par courrier </a:t>
            </a:r>
            <a:r>
              <a:rPr lang="fr-CH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ou</a:t>
            </a:r>
            <a:r>
              <a:rPr lang="fr-CH" sz="16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lors de rendez-vous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Fournir votre permis N ou F valide et tout </a:t>
            </a:r>
            <a:r>
              <a:rPr lang="fr-CH" sz="1600" b="0" dirty="0">
                <a:solidFill>
                  <a:schemeClr val="bg1">
                    <a:lumMod val="50000"/>
                  </a:schemeClr>
                </a:solidFill>
                <a:latin typeface="+mn-lt"/>
                <a:hlinkClick r:id="rId2" action="ppaction://hlinksldjump"/>
              </a:rPr>
              <a:t>document utile</a:t>
            </a:r>
            <a:endParaRPr lang="fr-CH" sz="16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7703" y="4308146"/>
            <a:ext cx="6260913" cy="152191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glow>
              <a:srgbClr val="5F9EA5">
                <a:alpha val="40000"/>
              </a:srgbClr>
            </a:glow>
            <a:softEdge rad="38100"/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buNone/>
            </a:pPr>
            <a:r>
              <a:rPr lang="fr-CH" sz="1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Pourquoi?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bg1">
                    <a:lumMod val="50000"/>
                  </a:schemeClr>
                </a:solidFill>
              </a:rPr>
              <a:t>Récolter des </a:t>
            </a:r>
            <a:r>
              <a:rPr lang="fr-CH" sz="1600" dirty="0">
                <a:solidFill>
                  <a:schemeClr val="bg1">
                    <a:lumMod val="50000"/>
                  </a:schemeClr>
                </a:solidFill>
                <a:hlinkClick r:id="rId2" action="ppaction://hlinksldjump"/>
              </a:rPr>
              <a:t>informations sur votre situation</a:t>
            </a:r>
            <a:r>
              <a:rPr lang="fr-CH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bg1">
                    <a:lumMod val="50000"/>
                  </a:schemeClr>
                </a:solidFill>
              </a:rPr>
              <a:t>Connaître vos besoins pour calculer l’assistance juste.</a:t>
            </a:r>
          </a:p>
          <a:p>
            <a:r>
              <a:rPr lang="fr-CH" sz="1600" b="1" dirty="0">
                <a:solidFill>
                  <a:schemeClr val="bg1">
                    <a:lumMod val="50000"/>
                  </a:schemeClr>
                </a:solidFill>
              </a:rPr>
              <a:t>Demander l’assistance est obligatoire. </a:t>
            </a:r>
          </a:p>
          <a:p>
            <a:r>
              <a:rPr lang="fr-CH" sz="1600" b="1" dirty="0">
                <a:solidFill>
                  <a:schemeClr val="bg1">
                    <a:lumMod val="50000"/>
                  </a:schemeClr>
                </a:solidFill>
              </a:rPr>
              <a:t>Sans demande, vous ne recevez pas l’assistance EVAM.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551343" y="4520457"/>
            <a:ext cx="4201653" cy="1768140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glow>
              <a:srgbClr val="5F9EA5">
                <a:alpha val="40000"/>
              </a:srgbClr>
            </a:glow>
            <a:softEdge rad="38100"/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r>
              <a:rPr lang="fr-CH" sz="1600" b="1" dirty="0">
                <a:solidFill>
                  <a:schemeClr val="bg1">
                    <a:lumMod val="50000"/>
                  </a:schemeClr>
                </a:solidFill>
              </a:rPr>
              <a:t>Qui?</a:t>
            </a:r>
          </a:p>
          <a:p>
            <a:r>
              <a:rPr lang="fr-CH" sz="1600" dirty="0">
                <a:solidFill>
                  <a:schemeClr val="bg1">
                    <a:lumMod val="50000"/>
                  </a:schemeClr>
                </a:solidFill>
              </a:rPr>
              <a:t>Le/la Gestionnaire de dossier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bg1">
                    <a:lumMod val="50000"/>
                  </a:schemeClr>
                </a:solidFill>
              </a:rPr>
              <a:t>connaît votre situation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bg1">
                    <a:lumMod val="50000"/>
                  </a:schemeClr>
                </a:solidFill>
              </a:rPr>
              <a:t>explique votre assistance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bg1">
                    <a:lumMod val="50000"/>
                  </a:schemeClr>
                </a:solidFill>
              </a:rPr>
              <a:t>répond à vos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bg1">
                    <a:lumMod val="50000"/>
                  </a:schemeClr>
                </a:solidFill>
              </a:rPr>
              <a:t>disponible par téléphone ou par email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33177" y="2697126"/>
            <a:ext cx="6265118" cy="1768140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glow>
              <a:srgbClr val="5F9EA5">
                <a:alpha val="40000"/>
              </a:srgbClr>
            </a:glow>
            <a:softEdge rad="38100"/>
          </a:effectLst>
        </p:spPr>
        <p:txBody>
          <a:bodyPr wrap="square" lIns="144000" tIns="144000" rIns="144000" bIns="144000" rtlCol="0" anchor="ctr">
            <a:spAutoFit/>
          </a:bodyPr>
          <a:lstStyle>
            <a:defPPr>
              <a:defRPr lang="en-US"/>
            </a:defPPr>
            <a:lvl1pPr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1463" lvl="1" indent="-271463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fr-CH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Quand?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Rendez-vous - 2 à 4 fois par année. Convocation par courrier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Courrier – tous les 2 mois</a:t>
            </a:r>
          </a:p>
          <a:p>
            <a:r>
              <a:rPr lang="fr-CH" sz="16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Vous devez envoyer votre Commande avant le 1</a:t>
            </a:r>
            <a:r>
              <a:rPr lang="fr-CH" sz="1600" b="0" baseline="30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er</a:t>
            </a:r>
            <a:r>
              <a:rPr lang="fr-CH" sz="16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jour du mois.</a:t>
            </a:r>
          </a:p>
          <a:p>
            <a:r>
              <a:rPr lang="fr-CH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Attention, l’assistance est diminué en fonction du nombre de jours de retard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22544" y="5888391"/>
            <a:ext cx="6265116" cy="783255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glow>
              <a:srgbClr val="5F9EA5">
                <a:alpha val="40000"/>
              </a:srgbClr>
            </a:glow>
            <a:softEdge rad="38100"/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buNone/>
            </a:pPr>
            <a:r>
              <a:rPr lang="fr-CH" sz="1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Où?</a:t>
            </a:r>
          </a:p>
          <a:p>
            <a:pPr>
              <a:buNone/>
            </a:pPr>
            <a:r>
              <a:rPr lang="fr-CH" sz="1600" dirty="0">
                <a:solidFill>
                  <a:schemeClr val="bg1">
                    <a:lumMod val="50000"/>
                  </a:schemeClr>
                </a:solidFill>
              </a:rPr>
              <a:t>Votre antenne de référence - </a:t>
            </a:r>
            <a:r>
              <a:rPr lang="fr-CH" sz="1600" dirty="0">
                <a:solidFill>
                  <a:schemeClr val="bg1">
                    <a:lumMod val="50000"/>
                  </a:schemeClr>
                </a:solidFill>
                <a:hlinkClick r:id="rId3" action="ppaction://hlinksldjump"/>
              </a:rPr>
              <a:t>Contacts</a:t>
            </a: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46" name="Picture 2" descr="Les guichets de l'antenne administrative du secteur Lausanne vus de derriè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342" y="1331434"/>
            <a:ext cx="4201653" cy="279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10753051" y="6417730"/>
            <a:ext cx="868728" cy="261610"/>
            <a:chOff x="10706982" y="6231176"/>
            <a:chExt cx="868728" cy="261610"/>
          </a:xfrm>
        </p:grpSpPr>
        <p:sp>
          <p:nvSpPr>
            <p:cNvPr id="13" name="ZoneTexte 12"/>
            <p:cNvSpPr txBox="1"/>
            <p:nvPr/>
          </p:nvSpPr>
          <p:spPr>
            <a:xfrm>
              <a:off x="10887191" y="6231176"/>
              <a:ext cx="6885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100" dirty="0">
                  <a:hlinkClick r:id="rId5" action="ppaction://hlinksldjump"/>
                </a:rPr>
                <a:t>Retour</a:t>
              </a:r>
              <a:endParaRPr lang="fr-FR" sz="1100" b="1" dirty="0"/>
            </a:p>
          </p:txBody>
        </p:sp>
        <p:sp>
          <p:nvSpPr>
            <p:cNvPr id="14" name="Bouton d'action : Précédent 13">
              <a:hlinkClick r:id="rId5" action="ppaction://hlinksldjump" highlightClick="1"/>
            </p:cNvPr>
            <p:cNvSpPr/>
            <p:nvPr/>
          </p:nvSpPr>
          <p:spPr>
            <a:xfrm>
              <a:off x="10706982" y="6273536"/>
              <a:ext cx="144793" cy="192281"/>
            </a:xfrm>
            <a:prstGeom prst="actionButtonBackPreviou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</p:spTree>
    <p:extLst>
      <p:ext uri="{BB962C8B-B14F-4D97-AF65-F5344CB8AC3E}">
        <p14:creationId xmlns:p14="http://schemas.microsoft.com/office/powerpoint/2010/main" val="390035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3534" y="828576"/>
            <a:ext cx="10949070" cy="529577"/>
          </a:xfrm>
        </p:spPr>
        <p:txBody>
          <a:bodyPr/>
          <a:lstStyle/>
          <a:p>
            <a:r>
              <a:rPr lang="fr-FR" sz="3000" dirty="0"/>
              <a:t>La subsidiarité</a:t>
            </a:r>
          </a:p>
        </p:txBody>
      </p:sp>
      <p:pic>
        <p:nvPicPr>
          <p:cNvPr id="8" name="Picture 2" descr="En détail | Helen Tilbury, graphisme+illustration"/>
          <p:cNvPicPr>
            <a:picLocks noGrp="1" noChangeAspect="1" noChangeArrowheads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169" y="1517267"/>
            <a:ext cx="3237208" cy="350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texte 3"/>
          <p:cNvSpPr>
            <a:spLocks noGrp="1"/>
          </p:cNvSpPr>
          <p:nvPr>
            <p:ph type="body" sz="quarter" idx="18"/>
          </p:nvPr>
        </p:nvSpPr>
        <p:spPr>
          <a:xfrm>
            <a:off x="328245" y="1422376"/>
            <a:ext cx="7833115" cy="1122415"/>
          </a:xfrm>
          <a:solidFill>
            <a:schemeClr val="tx1"/>
          </a:solidFill>
          <a:ln w="38100">
            <a:noFill/>
          </a:ln>
          <a:effectLst>
            <a:softEdge rad="38100"/>
          </a:effectLst>
        </p:spPr>
        <p:txBody>
          <a:bodyPr vert="horz" lIns="144000" tIns="144000" rIns="144000" bIns="144000" rtlCol="0">
            <a:normAutofit fontScale="92500" lnSpcReduction="20000"/>
          </a:bodyPr>
          <a:lstStyle/>
          <a:p>
            <a:pPr marL="0" indent="0">
              <a:buNone/>
            </a:pPr>
            <a:r>
              <a:rPr lang="fr-CH" sz="1900" dirty="0">
                <a:solidFill>
                  <a:schemeClr val="bg1"/>
                </a:solidFill>
              </a:rPr>
              <a:t>L’assistance de l’EVAM est délivrée aux personnes </a:t>
            </a:r>
            <a:r>
              <a:rPr lang="fr-CH" sz="1900" b="1" dirty="0">
                <a:solidFill>
                  <a:schemeClr val="bg1"/>
                </a:solidFill>
              </a:rPr>
              <a:t>sans autres moyens pour vivre</a:t>
            </a:r>
            <a:r>
              <a:rPr lang="fr-CH" sz="1900" dirty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r>
              <a:rPr lang="fr-CH" sz="1900" dirty="0">
                <a:solidFill>
                  <a:schemeClr val="bg1"/>
                </a:solidFill>
              </a:rPr>
              <a:t>C’est la subsidiarité.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0733876" y="6203959"/>
            <a:ext cx="868728" cy="276999"/>
            <a:chOff x="10706982" y="6231176"/>
            <a:chExt cx="868728" cy="276999"/>
          </a:xfrm>
        </p:grpSpPr>
        <p:sp>
          <p:nvSpPr>
            <p:cNvPr id="11" name="ZoneTexte 10"/>
            <p:cNvSpPr txBox="1"/>
            <p:nvPr/>
          </p:nvSpPr>
          <p:spPr>
            <a:xfrm>
              <a:off x="10887191" y="6231176"/>
              <a:ext cx="688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>
                  <a:hlinkClick r:id="rId3" action="ppaction://hlinksldjump"/>
                </a:rPr>
                <a:t>Retour</a:t>
              </a:r>
              <a:endParaRPr lang="fr-FR" sz="1200" b="1" dirty="0"/>
            </a:p>
          </p:txBody>
        </p:sp>
        <p:sp>
          <p:nvSpPr>
            <p:cNvPr id="12" name="Bouton d'action : Précédent 11">
              <a:hlinkClick r:id="rId3" action="ppaction://hlinksldjump" highlightClick="1"/>
            </p:cNvPr>
            <p:cNvSpPr/>
            <p:nvPr/>
          </p:nvSpPr>
          <p:spPr>
            <a:xfrm>
              <a:off x="10706982" y="6273536"/>
              <a:ext cx="144793" cy="192281"/>
            </a:xfrm>
            <a:prstGeom prst="actionButtonBackPreviou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328246" y="2710920"/>
            <a:ext cx="7833114" cy="2661382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>
            <a:softEdge rad="38100"/>
          </a:effectLst>
        </p:spPr>
        <p:txBody>
          <a:bodyPr vert="horz" lIns="144000" tIns="144000" rIns="144000" bIns="144000" rtlCol="0">
            <a:normAutofit fontScale="92500" lnSpcReduction="20000"/>
          </a:bodyPr>
          <a:lstStyle>
            <a:lvl1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b="0" i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b="0" i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r>
              <a:rPr lang="fr-CH" sz="1900" dirty="0">
                <a:solidFill>
                  <a:schemeClr val="bg1"/>
                </a:solidFill>
              </a:rPr>
              <a:t>Vous devez déclarer vos revenus à l’EVAM / au rendez-vous 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bg1"/>
                </a:solidFill>
              </a:rPr>
              <a:t>Salaire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bg1"/>
                </a:solidFill>
              </a:rPr>
              <a:t>Chômage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bg1"/>
                </a:solidFill>
              </a:rPr>
              <a:t>Assurance Invalidité AI ou Assurance Vieillesse AVS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bg1"/>
                </a:solidFill>
              </a:rPr>
              <a:t>Dons de famille ou d’amis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bg1"/>
                </a:solidFill>
              </a:rPr>
              <a:t>Fortune privée ou véhicule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bg1"/>
                </a:solidFill>
              </a:rPr>
              <a:t>Autre revenu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28245" y="5538431"/>
            <a:ext cx="7833115" cy="1103000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>
            <a:softEdge rad="38100"/>
          </a:effectLst>
        </p:spPr>
        <p:txBody>
          <a:bodyPr vert="horz" lIns="144000" tIns="144000" rIns="144000" bIns="144000" rtlCol="0" anchor="ctr">
            <a:normAutofit fontScale="92500" lnSpcReduction="20000"/>
          </a:bodyPr>
          <a:lstStyle>
            <a:lvl1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b="0" i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r>
              <a:rPr lang="fr-CH" sz="1900" dirty="0">
                <a:solidFill>
                  <a:schemeClr val="bg1"/>
                </a:solidFill>
              </a:rPr>
              <a:t>Vous devez chercher un travail pour devenir autonome de l’EVAM</a:t>
            </a:r>
            <a:r>
              <a:rPr lang="fr-CH" sz="1800" dirty="0">
                <a:solidFill>
                  <a:schemeClr val="bg1"/>
                </a:solidFill>
              </a:rPr>
              <a:t>. </a:t>
            </a:r>
          </a:p>
          <a:p>
            <a:r>
              <a:rPr lang="fr-CH" sz="1800" dirty="0">
                <a:solidFill>
                  <a:schemeClr val="bg1"/>
                </a:solidFill>
              </a:rPr>
              <a:t>Avec votre salaire, vous contribuez à votre assistance (financière, hébergement, assurance maladie).</a:t>
            </a:r>
            <a:endParaRPr lang="fr-F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402" y="836867"/>
            <a:ext cx="9404723" cy="677762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Vos responsabilités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49402" y="5004485"/>
            <a:ext cx="6812499" cy="1438590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>
            <a:softEdge rad="38100"/>
          </a:effectLst>
        </p:spPr>
        <p:txBody>
          <a:bodyPr vert="horz" lIns="144000" tIns="144000" rIns="144000" bIns="144000" rtlCol="0">
            <a:noAutofit/>
          </a:bodyPr>
          <a:lstStyle>
            <a:lvl1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100" b="0" i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b="0" i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r>
              <a:rPr lang="fr-CH" sz="1700" b="1" dirty="0">
                <a:solidFill>
                  <a:schemeClr val="bg1"/>
                </a:solidFill>
              </a:rPr>
              <a:t>Attention: l’assistance peut être bloquée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CH" sz="1700" dirty="0">
                <a:solidFill>
                  <a:schemeClr val="bg1"/>
                </a:solidFill>
              </a:rPr>
              <a:t>Rendez-vous manqué ou questionnaire manquant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CH" sz="1700" dirty="0">
                <a:solidFill>
                  <a:schemeClr val="bg1"/>
                </a:solidFill>
                <a:hlinkClick r:id="rId2" action="ppaction://hlinksldjump"/>
              </a:rPr>
              <a:t>Documents manquants</a:t>
            </a:r>
            <a:endParaRPr lang="fr-CH" sz="17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CH" sz="1700" dirty="0">
                <a:solidFill>
                  <a:schemeClr val="bg1"/>
                </a:solidFill>
              </a:rPr>
              <a:t>Non-collaboration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0938162" y="6400715"/>
            <a:ext cx="868728" cy="276999"/>
            <a:chOff x="10706982" y="6231176"/>
            <a:chExt cx="868728" cy="276999"/>
          </a:xfrm>
        </p:grpSpPr>
        <p:sp>
          <p:nvSpPr>
            <p:cNvPr id="6" name="ZoneTexte 5"/>
            <p:cNvSpPr txBox="1"/>
            <p:nvPr/>
          </p:nvSpPr>
          <p:spPr>
            <a:xfrm>
              <a:off x="10887191" y="6231176"/>
              <a:ext cx="688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>
                  <a:solidFill>
                    <a:schemeClr val="bg1">
                      <a:lumMod val="50000"/>
                    </a:schemeClr>
                  </a:solidFill>
                  <a:hlinkClick r:id="rId3" action="ppaction://hlinksldjump"/>
                </a:rPr>
                <a:t>Retour</a:t>
              </a:r>
              <a:endParaRPr lang="fr-FR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Bouton d'action : Précédent 6">
              <a:hlinkClick r:id="rId3" action="ppaction://hlinksldjump" highlightClick="1"/>
            </p:cNvPr>
            <p:cNvSpPr/>
            <p:nvPr/>
          </p:nvSpPr>
          <p:spPr>
            <a:xfrm>
              <a:off x="10706982" y="6273536"/>
              <a:ext cx="144793" cy="192281"/>
            </a:xfrm>
            <a:prstGeom prst="actionButtonBackPreviou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701704" y="1474715"/>
            <a:ext cx="10902749" cy="1766316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>
            <a:softEdge rad="38100"/>
          </a:effectLst>
        </p:spPr>
        <p:txBody>
          <a:bodyPr vert="horz" lIns="144000" tIns="144000" rIns="144000" bIns="144000" rtlCol="0">
            <a:normAutofit/>
          </a:bodyPr>
          <a:lstStyle>
            <a:lvl1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100" b="0" i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b="0" i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r>
              <a:rPr lang="fr-CH" sz="1700" b="1" dirty="0">
                <a:solidFill>
                  <a:schemeClr val="bg1"/>
                </a:solidFill>
              </a:rPr>
              <a:t>Etre présent aux rendez-vous 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CH" sz="1700" dirty="0">
                <a:solidFill>
                  <a:schemeClr val="bg1"/>
                </a:solidFill>
              </a:rPr>
              <a:t>Arriver à l’heure.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CH" sz="1700" dirty="0">
                <a:solidFill>
                  <a:schemeClr val="bg1"/>
                </a:solidFill>
              </a:rPr>
              <a:t>Prévenir en cas de retard ou d’annulation justifié - </a:t>
            </a:r>
            <a:r>
              <a:rPr lang="fr-CH" sz="1700" dirty="0">
                <a:solidFill>
                  <a:schemeClr val="bg1"/>
                </a:solidFill>
                <a:hlinkClick r:id="rId4" action="ppaction://hlinksldjump"/>
              </a:rPr>
              <a:t>Contacts</a:t>
            </a:r>
            <a:endParaRPr lang="fr-CH" sz="1700" dirty="0">
              <a:solidFill>
                <a:schemeClr val="bg1"/>
              </a:solidFill>
            </a:endParaRPr>
          </a:p>
          <a:p>
            <a:pPr marL="1028700"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bg1"/>
                </a:solidFill>
              </a:rPr>
              <a:t>Attention vous pouvez déplacer le rendez-vous au minimum 24 heures à l’avance </a:t>
            </a:r>
          </a:p>
          <a:p>
            <a:pPr marL="1028700"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bg1"/>
                </a:solidFill>
              </a:rPr>
              <a:t>Vous risquez des sanctions en cas de rendez-vous manqué non justifié</a:t>
            </a:r>
            <a:r>
              <a:rPr lang="fr-CH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49402" y="3394351"/>
            <a:ext cx="6812499" cy="1430243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>
            <a:softEdge rad="38100"/>
          </a:effectLst>
        </p:spPr>
        <p:txBody>
          <a:bodyPr vert="horz" lIns="144000" tIns="144000" rIns="144000" bIns="144000" rtlCol="0">
            <a:noAutofit/>
          </a:bodyPr>
          <a:lstStyle>
            <a:lvl1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100" b="0" i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b="0" i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  <a:lvl6pPr marL="2506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r>
              <a:rPr lang="fr-CH" sz="1700" b="1" dirty="0">
                <a:solidFill>
                  <a:schemeClr val="bg1"/>
                </a:solidFill>
              </a:rPr>
              <a:t>Collaborer avec l’EVAM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CH" sz="1700" dirty="0">
                <a:solidFill>
                  <a:schemeClr val="bg1"/>
                </a:solidFill>
                <a:hlinkClick r:id="rId2" action="ppaction://hlinksldjump"/>
              </a:rPr>
              <a:t>Informer l’EVAM de tout changement dans votre situation</a:t>
            </a:r>
            <a:r>
              <a:rPr lang="fr-CH" sz="17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CH" sz="1700" dirty="0">
                <a:solidFill>
                  <a:schemeClr val="bg1"/>
                </a:solidFill>
              </a:rPr>
              <a:t>Répondre aux courriers et signer votre Commande d’Assistance. Votre signature vous engage.</a:t>
            </a:r>
          </a:p>
          <a:p>
            <a:pPr>
              <a:spcBef>
                <a:spcPts val="300"/>
              </a:spcBef>
            </a:pPr>
            <a:endParaRPr lang="fr-CH" sz="1700" dirty="0">
              <a:solidFill>
                <a:schemeClr val="bg1"/>
              </a:solidFill>
            </a:endParaRPr>
          </a:p>
        </p:txBody>
      </p:sp>
      <p:pic>
        <p:nvPicPr>
          <p:cNvPr id="4" name="Picture 2" descr="En détail | Helen Tilbury, graphisme+illustr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631" y="3391358"/>
            <a:ext cx="2952822" cy="285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4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5441" y="855671"/>
            <a:ext cx="9404723" cy="677762"/>
          </a:xfrm>
        </p:spPr>
        <p:txBody>
          <a:bodyPr/>
          <a:lstStyle/>
          <a:p>
            <a:r>
              <a:rPr lang="fr-FR" dirty="0"/>
              <a:t>Informations et documents à donner à l’EVAM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28730" y="2848559"/>
            <a:ext cx="4739072" cy="3060802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glow>
              <a:srgbClr val="5F9EA5">
                <a:alpha val="40000"/>
              </a:srgbClr>
            </a:glow>
            <a:softEdge rad="38100"/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r>
              <a:rPr lang="fr-CH" b="1" dirty="0">
                <a:solidFill>
                  <a:schemeClr val="bg1"/>
                </a:solidFill>
              </a:rPr>
              <a:t>Informations</a:t>
            </a:r>
          </a:p>
          <a:p>
            <a:endParaRPr lang="fr-CH" sz="1600" b="1" dirty="0">
              <a:solidFill>
                <a:schemeClr val="bg1"/>
              </a:solidFill>
            </a:endParaRPr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bg1"/>
                </a:solidFill>
              </a:rPr>
              <a:t>Statut – permis</a:t>
            </a:r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bg1"/>
                </a:solidFill>
              </a:rPr>
              <a:t>Emploi - apprentissage</a:t>
            </a:r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bg1"/>
                </a:solidFill>
              </a:rPr>
              <a:t>Mariage ou séparation</a:t>
            </a:r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bg1"/>
                </a:solidFill>
              </a:rPr>
              <a:t>Adresse</a:t>
            </a:r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bg1"/>
                </a:solidFill>
              </a:rPr>
              <a:t>Assurance maladie</a:t>
            </a:r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bg1"/>
                </a:solidFill>
              </a:rPr>
              <a:t>Accident</a:t>
            </a:r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bg1"/>
                </a:solidFill>
              </a:rPr>
              <a:t>Séjour hors logement EVAM</a:t>
            </a:r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bg1"/>
                </a:solidFill>
              </a:rPr>
              <a:t>Revenus (rentes ou indemnités)</a:t>
            </a:r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bg1"/>
                </a:solidFill>
              </a:rPr>
              <a:t>Etc.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387152" y="2856253"/>
            <a:ext cx="4929116" cy="3030024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glow>
              <a:srgbClr val="5F9EA5">
                <a:alpha val="40000"/>
              </a:srgbClr>
            </a:glow>
            <a:softEdge rad="38100"/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r>
              <a:rPr lang="fr-CH" b="1" dirty="0">
                <a:solidFill>
                  <a:schemeClr val="bg1"/>
                </a:solidFill>
              </a:rPr>
              <a:t>Documents</a:t>
            </a:r>
          </a:p>
          <a:p>
            <a:endParaRPr lang="fr-CH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bg1"/>
                </a:solidFill>
                <a:hlinkClick r:id="rId2"/>
              </a:rPr>
              <a:t>Permis N, F</a:t>
            </a:r>
            <a:r>
              <a:rPr lang="fr-CH" sz="1600">
                <a:solidFill>
                  <a:schemeClr val="bg1"/>
                </a:solidFill>
                <a:hlinkClick r:id="rId2"/>
              </a:rPr>
              <a:t>, </a:t>
            </a:r>
            <a:r>
              <a:rPr lang="fr-CH" sz="1600">
                <a:solidFill>
                  <a:schemeClr val="bg1"/>
                </a:solidFill>
              </a:rPr>
              <a:t> </a:t>
            </a:r>
            <a:r>
              <a:rPr lang="fr-CH" sz="1600" dirty="0">
                <a:solidFill>
                  <a:schemeClr val="bg1"/>
                </a:solidFill>
              </a:rPr>
              <a:t>autre permis - dates valides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bg1"/>
                </a:solidFill>
                <a:hlinkClick r:id="rId3"/>
              </a:rPr>
              <a:t>Contrat de travail </a:t>
            </a:r>
            <a:r>
              <a:rPr lang="fr-CH" sz="1600" dirty="0">
                <a:solidFill>
                  <a:schemeClr val="bg1"/>
                </a:solidFill>
              </a:rPr>
              <a:t>ou </a:t>
            </a:r>
            <a:r>
              <a:rPr lang="fr-CH" sz="1600" dirty="0">
                <a:solidFill>
                  <a:schemeClr val="bg1"/>
                </a:solidFill>
                <a:hlinkClick r:id="rId4" action="ppaction://hlinkfile"/>
              </a:rPr>
              <a:t>contrat d’apprentissage</a:t>
            </a:r>
            <a:endParaRPr lang="fr-CH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bg1"/>
                </a:solidFill>
              </a:rPr>
              <a:t>Convention de séparation ou de divorce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bg1"/>
                </a:solidFill>
                <a:hlinkClick r:id="rId5" action="ppaction://hlinkfile"/>
              </a:rPr>
              <a:t>Contrat de bail</a:t>
            </a:r>
            <a:endParaRPr lang="fr-CH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bg1"/>
                </a:solidFill>
              </a:rPr>
              <a:t>Police d’assurance maladie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bg1"/>
                </a:solidFill>
              </a:rPr>
              <a:t>Déclaration à la police, jugements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bg1"/>
                </a:solidFill>
              </a:rPr>
              <a:t>Documents des autorités (AI, AVS, ORPM, Caisse de Chômage, Hôpital, Tribunaux…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bg1"/>
                </a:solidFill>
              </a:rPr>
              <a:t>Etc.</a:t>
            </a:r>
          </a:p>
        </p:txBody>
      </p:sp>
      <p:sp>
        <p:nvSpPr>
          <p:cNvPr id="7" name="Bouton d'action : Précédent 6">
            <a:hlinkClick r:id="" action="ppaction://hlinkshowjump?jump=lastslideviewed" highlightClick="1"/>
          </p:cNvPr>
          <p:cNvSpPr/>
          <p:nvPr/>
        </p:nvSpPr>
        <p:spPr>
          <a:xfrm>
            <a:off x="11073284" y="6267329"/>
            <a:ext cx="242984" cy="201710"/>
          </a:xfrm>
          <a:prstGeom prst="actionButtonBackPrevio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28730" y="1630392"/>
            <a:ext cx="10687538" cy="844810"/>
          </a:xfrm>
          <a:prstGeom prst="rect">
            <a:avLst/>
          </a:prstGeom>
          <a:solidFill>
            <a:schemeClr val="tx1"/>
          </a:solidFill>
          <a:effectLst>
            <a:softEdge rad="38100"/>
          </a:effectLst>
        </p:spPr>
        <p:txBody>
          <a:bodyPr wrap="square" lIns="144000" tIns="144000" rIns="144000" bIns="144000" rtlCol="0">
            <a:spAutoFit/>
          </a:bodyPr>
          <a:lstStyle/>
          <a:p>
            <a:r>
              <a:rPr lang="fr-CH" b="1" dirty="0">
                <a:solidFill>
                  <a:schemeClr val="bg1"/>
                </a:solidFill>
              </a:rPr>
              <a:t>Tout changement de situation</a:t>
            </a:r>
          </a:p>
          <a:p>
            <a:r>
              <a:rPr lang="fr-CH" b="1" dirty="0">
                <a:solidFill>
                  <a:schemeClr val="bg1"/>
                </a:solidFill>
              </a:rPr>
              <a:t>Pour tous les membres de votre famille.</a:t>
            </a:r>
          </a:p>
        </p:txBody>
      </p:sp>
    </p:spTree>
    <p:extLst>
      <p:ext uri="{BB962C8B-B14F-4D97-AF65-F5344CB8AC3E}">
        <p14:creationId xmlns:p14="http://schemas.microsoft.com/office/powerpoint/2010/main" val="391961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>
            <a:off x="653534" y="886718"/>
            <a:ext cx="10949070" cy="54093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L’accompagnement et les</a:t>
            </a:r>
            <a:r>
              <a:rPr kumimoji="0" lang="fr-FR" sz="3000" b="0" i="0" u="none" strike="noStrike" kern="1200" cap="none" spc="0" normalizeH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activités</a:t>
            </a: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45235" y="3696992"/>
            <a:ext cx="6023857" cy="2660692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glow>
              <a:srgbClr val="5F9EA5">
                <a:alpha val="40000"/>
              </a:srgbClr>
            </a:glow>
            <a:softEdge rad="38100"/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 qui?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 foyer</a:t>
            </a:r>
          </a:p>
          <a:p>
            <a:pPr marL="273050"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CH" sz="17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un-e</a:t>
            </a:r>
            <a:r>
              <a:rPr kumimoji="0" lang="fr-CH" sz="17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assistant-e social-e</a:t>
            </a:r>
            <a:r>
              <a:rPr kumimoji="0" lang="fr-CH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H" sz="1700" b="1" dirty="0">
                <a:solidFill>
                  <a:schemeClr val="bg1"/>
                </a:solidFill>
                <a:latin typeface="Arial" panose="020B0604020202020204"/>
              </a:rPr>
              <a:t>En appartement</a:t>
            </a:r>
          </a:p>
          <a:p>
            <a:pPr marL="273050"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H" sz="1700" dirty="0" err="1">
                <a:solidFill>
                  <a:schemeClr val="bg1"/>
                </a:solidFill>
                <a:latin typeface="Arial" panose="020B0604020202020204"/>
              </a:rPr>
              <a:t>u</a:t>
            </a:r>
            <a:r>
              <a:rPr lang="fr-CH" sz="1700" dirty="0" err="1">
                <a:solidFill>
                  <a:schemeClr val="bg1"/>
                </a:solidFill>
              </a:rPr>
              <a:t>n-e</a:t>
            </a:r>
            <a:r>
              <a:rPr lang="fr-CH" sz="1700" dirty="0">
                <a:solidFill>
                  <a:schemeClr val="bg1"/>
                </a:solidFill>
              </a:rPr>
              <a:t> assistant-e social-e </a:t>
            </a:r>
          </a:p>
          <a:p>
            <a:pPr marL="273050"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H" sz="1700" b="1" dirty="0">
                <a:solidFill>
                  <a:schemeClr val="bg1"/>
                </a:solidFill>
              </a:rPr>
              <a:t>ou</a:t>
            </a:r>
            <a:r>
              <a:rPr lang="fr-CH" sz="1700" dirty="0">
                <a:solidFill>
                  <a:schemeClr val="bg1"/>
                </a:solidFill>
              </a:rPr>
              <a:t> </a:t>
            </a:r>
          </a:p>
          <a:p>
            <a:pPr marL="273050"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H" sz="1700" dirty="0">
                <a:solidFill>
                  <a:schemeClr val="bg1"/>
                </a:solidFill>
              </a:rPr>
              <a:t>l’accès au Guichet Social Cantonal </a:t>
            </a:r>
            <a:endParaRPr lang="fr-CH" sz="1700" dirty="0">
              <a:solidFill>
                <a:schemeClr val="bg1"/>
              </a:solidFill>
              <a:latin typeface="Arial" panose="020B06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Sur demande </a:t>
            </a:r>
          </a:p>
          <a:p>
            <a:pPr marL="273050"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CH" sz="17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un-e</a:t>
            </a:r>
            <a:r>
              <a:rPr kumimoji="0" lang="fr-CH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conseiller</a:t>
            </a:r>
            <a:r>
              <a:rPr lang="fr-CH" sz="1700" b="1" dirty="0">
                <a:solidFill>
                  <a:schemeClr val="bg1"/>
                </a:solidFill>
                <a:latin typeface="Arial" panose="020B0604020202020204"/>
              </a:rPr>
              <a:t>-ère </a:t>
            </a:r>
            <a:r>
              <a:rPr kumimoji="0" lang="fr-CH" sz="17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 orientation ou en emploi</a:t>
            </a:r>
            <a:endParaRPr kumimoji="0" lang="fr-CH" sz="1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53534" y="1665997"/>
            <a:ext cx="6015558" cy="1598863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glow>
              <a:srgbClr val="5F9EA5">
                <a:alpha val="40000"/>
              </a:srgbClr>
            </a:glow>
            <a:softEdge rad="38100"/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C’est quoi?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cours de français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programmes d’activité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programmes de formation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H" sz="1700" dirty="0">
                <a:solidFill>
                  <a:schemeClr val="bg1"/>
                </a:solidFill>
                <a:latin typeface="Arial" panose="020B0604020202020204"/>
              </a:rPr>
              <a:t>accompagnement et encadrement</a:t>
            </a:r>
            <a:endParaRPr kumimoji="0" lang="fr-CH" sz="1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14" name="Picture 2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973" y="4471751"/>
            <a:ext cx="3015048" cy="212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10918588" y="6316835"/>
            <a:ext cx="868728" cy="276999"/>
            <a:chOff x="10706982" y="6231176"/>
            <a:chExt cx="868728" cy="276999"/>
          </a:xfrm>
        </p:grpSpPr>
        <p:sp>
          <p:nvSpPr>
            <p:cNvPr id="9" name="ZoneTexte 8"/>
            <p:cNvSpPr txBox="1"/>
            <p:nvPr/>
          </p:nvSpPr>
          <p:spPr>
            <a:xfrm>
              <a:off x="10887191" y="6231176"/>
              <a:ext cx="688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3" action="ppaction://hlinksldjump"/>
                </a:rPr>
                <a:t>Retour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Bouton d'action : Précédent 9">
              <a:hlinkClick r:id="rId4" action="ppaction://hlinksldjump" highlightClick="1"/>
            </p:cNvPr>
            <p:cNvSpPr/>
            <p:nvPr/>
          </p:nvSpPr>
          <p:spPr>
            <a:xfrm>
              <a:off x="10706982" y="6273536"/>
              <a:ext cx="144793" cy="192281"/>
            </a:xfrm>
            <a:prstGeom prst="actionButtonBackPreviou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4581" y="1565588"/>
            <a:ext cx="3354216" cy="258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2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2847" y="791616"/>
            <a:ext cx="9404723" cy="677762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Contact</a:t>
            </a:r>
          </a:p>
        </p:txBody>
      </p:sp>
      <p:sp>
        <p:nvSpPr>
          <p:cNvPr id="3" name="Bouton d'action : Précédent 2">
            <a:hlinkClick r:id="" action="ppaction://hlinkshowjump?jump=lastslideviewed" highlightClick="1"/>
          </p:cNvPr>
          <p:cNvSpPr/>
          <p:nvPr/>
        </p:nvSpPr>
        <p:spPr>
          <a:xfrm>
            <a:off x="11766620" y="6340510"/>
            <a:ext cx="237595" cy="312486"/>
          </a:xfrm>
          <a:prstGeom prst="actionButtonBackPrevio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78837" y="1471668"/>
            <a:ext cx="3492000" cy="4445796"/>
          </a:xfrm>
          <a:prstGeom prst="rect">
            <a:avLst/>
          </a:prstGeom>
          <a:solidFill>
            <a:schemeClr val="tx1"/>
          </a:solidFill>
          <a:effectLst>
            <a:softEdge rad="38100"/>
          </a:effectLst>
        </p:spPr>
        <p:txBody>
          <a:bodyPr wrap="square" lIns="144000" tIns="144000" rIns="144000" bIns="144000" rtlCol="0">
            <a:spAutoFit/>
          </a:bodyPr>
          <a:lstStyle/>
          <a:p>
            <a:pPr algn="ctr"/>
            <a:r>
              <a:rPr lang="fr-FR" dirty="0">
                <a:solidFill>
                  <a:schemeClr val="bg1">
                    <a:lumMod val="50000"/>
                  </a:schemeClr>
                </a:solidFill>
                <a:hlinkClick r:id="rId2"/>
              </a:rPr>
              <a:t>Antenne de Lausanne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FR" sz="1700" dirty="0">
                <a:solidFill>
                  <a:schemeClr val="bg1">
                    <a:lumMod val="50000"/>
                  </a:schemeClr>
                </a:solidFill>
              </a:rPr>
              <a:t>Route de Chavannes 33</a:t>
            </a:r>
          </a:p>
          <a:p>
            <a:pPr algn="ctr"/>
            <a:r>
              <a:rPr lang="fr-FR" sz="1700" dirty="0">
                <a:solidFill>
                  <a:schemeClr val="bg1">
                    <a:lumMod val="50000"/>
                  </a:schemeClr>
                </a:solidFill>
              </a:rPr>
              <a:t>1007 Lausanne</a:t>
            </a:r>
          </a:p>
          <a:p>
            <a:pPr algn="ctr"/>
            <a:endParaRPr lang="fr-FR" sz="17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CH" sz="1700" dirty="0">
                <a:solidFill>
                  <a:schemeClr val="bg1">
                    <a:lumMod val="50000"/>
                  </a:schemeClr>
                </a:solidFill>
              </a:rPr>
              <a:t>021 557 06 00</a:t>
            </a:r>
          </a:p>
          <a:p>
            <a:pPr algn="ctr"/>
            <a:r>
              <a:rPr lang="fr-CH" sz="17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lausanne@evam.ch</a:t>
            </a:r>
            <a:r>
              <a:rPr lang="fr-CH" sz="17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ctr"/>
            <a:endParaRPr lang="fr-FR" sz="17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FR" sz="1700" dirty="0">
                <a:solidFill>
                  <a:schemeClr val="bg1">
                    <a:lumMod val="50000"/>
                  </a:schemeClr>
                </a:solidFill>
              </a:rPr>
              <a:t>Bus 25, arrêt Sablons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80271" y="1471668"/>
            <a:ext cx="3492000" cy="4445796"/>
          </a:xfrm>
          <a:prstGeom prst="rect">
            <a:avLst/>
          </a:prstGeom>
          <a:solidFill>
            <a:schemeClr val="tx1"/>
          </a:solidFill>
          <a:effectLst>
            <a:softEdge rad="38100"/>
          </a:effectLst>
        </p:spPr>
        <p:txBody>
          <a:bodyPr wrap="square" lIns="144000" tIns="144000" rIns="144000" bIns="144000" rtlCol="0">
            <a:spAutoFit/>
          </a:bodyPr>
          <a:lstStyle/>
          <a:p>
            <a:pPr algn="ctr"/>
            <a:r>
              <a:rPr lang="fr-FR" dirty="0">
                <a:solidFill>
                  <a:schemeClr val="bg1">
                    <a:lumMod val="50000"/>
                  </a:schemeClr>
                </a:solidFill>
                <a:hlinkClick r:id="rId4"/>
              </a:rPr>
              <a:t>Antenne de Clarens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CH" sz="1700" dirty="0">
                <a:solidFill>
                  <a:schemeClr val="bg1">
                    <a:lumMod val="50000"/>
                  </a:schemeClr>
                </a:solidFill>
              </a:rPr>
              <a:t>Rue du Collège 26</a:t>
            </a:r>
            <a:br>
              <a:rPr lang="fr-CH" sz="1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CH" sz="1700" dirty="0">
                <a:solidFill>
                  <a:schemeClr val="bg1">
                    <a:lumMod val="50000"/>
                  </a:schemeClr>
                </a:solidFill>
              </a:rPr>
              <a:t>1815 Clarens</a:t>
            </a:r>
          </a:p>
          <a:p>
            <a:pPr algn="ctr"/>
            <a:endParaRPr lang="fr-FR" sz="17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CH" sz="1700" dirty="0">
                <a:solidFill>
                  <a:schemeClr val="bg1">
                    <a:lumMod val="50000"/>
                  </a:schemeClr>
                </a:solidFill>
              </a:rPr>
              <a:t>021 557 88 80</a:t>
            </a:r>
          </a:p>
          <a:p>
            <a:pPr algn="ctr"/>
            <a:r>
              <a:rPr lang="fr-CH" sz="17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clarens@evam.ch</a:t>
            </a:r>
            <a:r>
              <a:rPr lang="fr-CH" sz="17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ctr"/>
            <a:endParaRPr lang="fr-FR" sz="17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FR" sz="1700" dirty="0">
                <a:solidFill>
                  <a:schemeClr val="bg1">
                    <a:lumMod val="50000"/>
                  </a:schemeClr>
                </a:solidFill>
              </a:rPr>
              <a:t>CFF Gare de Clarens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181705" y="1471668"/>
            <a:ext cx="3491553" cy="4445796"/>
          </a:xfrm>
          <a:prstGeom prst="rect">
            <a:avLst/>
          </a:prstGeom>
          <a:solidFill>
            <a:schemeClr val="tx1"/>
          </a:solidFill>
          <a:effectLst>
            <a:softEdge rad="38100"/>
          </a:effectLst>
        </p:spPr>
        <p:txBody>
          <a:bodyPr wrap="square" lIns="144000" tIns="144000" rIns="144000" bIns="144000" rtlCol="0">
            <a:spAutoFit/>
          </a:bodyPr>
          <a:lstStyle/>
          <a:p>
            <a:pPr algn="ctr"/>
            <a:r>
              <a:rPr lang="fr-FR" dirty="0">
                <a:solidFill>
                  <a:schemeClr val="bg1">
                    <a:lumMod val="50000"/>
                  </a:schemeClr>
                </a:solidFill>
                <a:hlinkClick r:id="rId6"/>
              </a:rPr>
              <a:t>Antenne d'Yverdon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CH" sz="1700" dirty="0">
                <a:solidFill>
                  <a:schemeClr val="bg1">
                    <a:lumMod val="50000"/>
                  </a:schemeClr>
                </a:solidFill>
              </a:rPr>
              <a:t>Av. Haldimand 11</a:t>
            </a:r>
            <a:br>
              <a:rPr lang="fr-CH" sz="1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CH" sz="1700" dirty="0">
                <a:solidFill>
                  <a:schemeClr val="bg1">
                    <a:lumMod val="50000"/>
                  </a:schemeClr>
                </a:solidFill>
              </a:rPr>
              <a:t>1400 Yverdon-les-Bains</a:t>
            </a:r>
            <a:br>
              <a:rPr lang="fr-CH" sz="1700" dirty="0">
                <a:solidFill>
                  <a:schemeClr val="bg1">
                    <a:lumMod val="50000"/>
                  </a:schemeClr>
                </a:solidFill>
              </a:rPr>
            </a:br>
            <a:endParaRPr lang="fr-CH" sz="17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CH" sz="1700" dirty="0">
                <a:solidFill>
                  <a:schemeClr val="bg1">
                    <a:lumMod val="50000"/>
                  </a:schemeClr>
                </a:solidFill>
              </a:rPr>
              <a:t>024 557 21 11</a:t>
            </a:r>
          </a:p>
          <a:p>
            <a:pPr algn="ctr"/>
            <a:r>
              <a:rPr lang="fr-CH" sz="1700" dirty="0">
                <a:solidFill>
                  <a:schemeClr val="bg1">
                    <a:lumMod val="50000"/>
                  </a:schemeClr>
                </a:solidFill>
                <a:hlinkClick r:id="rId7"/>
              </a:rPr>
              <a:t>yverdon@evam.ch</a:t>
            </a:r>
            <a:r>
              <a:rPr lang="fr-CH" sz="17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ctr"/>
            <a:endParaRPr lang="fr-FR" sz="17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FR" sz="1700" dirty="0">
                <a:solidFill>
                  <a:schemeClr val="bg1">
                    <a:lumMod val="50000"/>
                  </a:schemeClr>
                </a:solidFill>
              </a:rPr>
              <a:t>Gare CFF d’Yverdon-les-Bains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78837" y="6050314"/>
            <a:ext cx="7659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Vos rendez-vous sont à l’Antenne la plus proche de chez vous</a:t>
            </a:r>
          </a:p>
          <a:p>
            <a:r>
              <a:rPr lang="fr-FR" dirty="0"/>
              <a:t>.</a:t>
            </a:r>
          </a:p>
        </p:txBody>
      </p:sp>
      <p:pic>
        <p:nvPicPr>
          <p:cNvPr id="2050" name="Picture 2" descr="http://vmappintranet01.corp.ads/typo3temp/pics/ceff87046f.png">
            <a:hlinkClick r:id="rId4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915" y="2051828"/>
            <a:ext cx="2461131" cy="15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vmappintranet01.corp.ads/typo3temp/pics/da43955d0b.png">
            <a:hlinkClick r:id="rId4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637" y="2051828"/>
            <a:ext cx="2541268" cy="15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vmappintranet01.corp.ads/uploads/pics/Chavannes33_0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14" y="2051828"/>
            <a:ext cx="2419645" cy="15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87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60976" y="2435884"/>
            <a:ext cx="6849373" cy="126721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lIns="216000" tIns="216000" rIns="216000" bIns="216000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Votre avis est important!</a:t>
            </a:r>
          </a:p>
          <a:p>
            <a:endParaRPr lang="fr-FR" dirty="0"/>
          </a:p>
          <a:p>
            <a:r>
              <a:rPr lang="fr-FR" dirty="0">
                <a:hlinkClick r:id="rId2"/>
              </a:rPr>
              <a:t>Merci de remplir le questionnaire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05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duotone>
              <a:schemeClr val="accent1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8C98CC0E-4E92-468B-817B-905375D2D6BB}"/>
              </a:ext>
            </a:extLst>
          </p:cNvPr>
          <p:cNvSpPr txBox="1">
            <a:spLocks/>
          </p:cNvSpPr>
          <p:nvPr/>
        </p:nvSpPr>
        <p:spPr>
          <a:xfrm>
            <a:off x="3286898" y="1370518"/>
            <a:ext cx="5857356" cy="5112046"/>
          </a:xfrm>
          <a:prstGeom prst="rect">
            <a:avLst/>
          </a:prstGeom>
          <a:solidFill>
            <a:srgbClr val="6CB898"/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vert="horz" lIns="144000" tIns="144000" rIns="144000" bIns="144000" rtlCol="0" anchor="ctr">
            <a:norm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C’est faux!</a:t>
            </a:r>
          </a:p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lang="fr-FR" sz="4000" b="1" dirty="0">
                <a:solidFill>
                  <a:prstClr val="white"/>
                </a:solidFill>
                <a:latin typeface="Arial" panose="020B0604020202020204"/>
                <a:ea typeface="+mj-lt"/>
                <a:cs typeface="Arial" panose="020B0604020202020204"/>
              </a:rPr>
              <a:t>En juin 2022 il y a 650 collaborateurs et 50 métiers à l’EVAM.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809A259A-3B2E-4731-A36A-DFCA5CF13A38}"/>
              </a:ext>
            </a:extLst>
          </p:cNvPr>
          <p:cNvSpPr txBox="1">
            <a:spLocks/>
          </p:cNvSpPr>
          <p:nvPr/>
        </p:nvSpPr>
        <p:spPr>
          <a:xfrm>
            <a:off x="3286898" y="1370518"/>
            <a:ext cx="5857356" cy="5112046"/>
          </a:xfrm>
          <a:prstGeom prst="rect">
            <a:avLst/>
          </a:prstGeom>
          <a:solidFill>
            <a:schemeClr val="tx2">
              <a:lumMod val="50000"/>
            </a:schemeClr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vert="horz" lIns="144000" tIns="144000" rIns="144000" bIns="144000" rtlCol="0" anchor="ctr">
            <a:norm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lang="fr-FR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+mj-lt"/>
                <a:cs typeface="Arial" panose="020B0604020202020204"/>
              </a:rPr>
              <a:t>Vrai ou faux?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endParaRPr lang="fr-FR" sz="4000" dirty="0">
              <a:solidFill>
                <a:prstClr val="white"/>
              </a:solidFill>
              <a:latin typeface="Arial" panose="020B0604020202020204"/>
              <a:ea typeface="+mj-lt"/>
              <a:cs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+mj-lt"/>
                <a:cs typeface="Arial" panose="020B0604020202020204"/>
              </a:rPr>
              <a:t>500 personnes travaillent à l’EVAM.</a:t>
            </a:r>
            <a:endParaRPr lang="fr-F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j-lt"/>
              <a:cs typeface="Arial" panose="020B0604020202020204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9340948" y="5685728"/>
            <a:ext cx="1814732" cy="598589"/>
            <a:chOff x="9889588" y="5416062"/>
            <a:chExt cx="1814732" cy="598589"/>
          </a:xfrm>
          <a:solidFill>
            <a:schemeClr val="tx1"/>
          </a:solidFill>
        </p:grpSpPr>
        <p:sp>
          <p:nvSpPr>
            <p:cNvPr id="8" name="ZoneTexte 7"/>
            <p:cNvSpPr txBox="1"/>
            <p:nvPr/>
          </p:nvSpPr>
          <p:spPr>
            <a:xfrm>
              <a:off x="9889588" y="5416062"/>
              <a:ext cx="1814732" cy="598589"/>
            </a:xfrm>
            <a:prstGeom prst="rect">
              <a:avLst/>
            </a:prstGeom>
            <a:grpFill/>
            <a:ln w="2222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144000" tIns="144000" rIns="144000" bIns="144000" rtlCol="0" anchor="ctr">
              <a:spAutoFit/>
            </a:bodyPr>
            <a:lstStyle/>
            <a:p>
              <a:r>
                <a:rPr lang="fr-FR" sz="2000" b="1" dirty="0">
                  <a:latin typeface="Arial" panose="020B0604020202020204" pitchFamily="34" charset="0"/>
                  <a:cs typeface="Arial" panose="020B0604020202020204" pitchFamily="34" charset="0"/>
                  <a:hlinkClick r:id="" action="ppaction://hlinkshowjump?jump=nextslide"/>
                </a:rPr>
                <a:t>Suivant</a:t>
              </a:r>
              <a:endParaRPr lang="fr-FR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Bouton d’action : Suivant 8">
              <a:hlinkClick r:id="" action="ppaction://hlinkshowjump?jump=nextslide" highlightClick="1"/>
            </p:cNvPr>
            <p:cNvSpPr/>
            <p:nvPr/>
          </p:nvSpPr>
          <p:spPr>
            <a:xfrm>
              <a:off x="11151168" y="5560610"/>
              <a:ext cx="314001" cy="319685"/>
            </a:xfrm>
            <a:prstGeom prst="actionButtonForwardNext">
              <a:avLst/>
            </a:prstGeom>
            <a:grpFill/>
            <a:ln w="22225">
              <a:solidFill>
                <a:srgbClr val="96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7042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8C98CC0E-4E92-468B-817B-905375D2D6BB}"/>
              </a:ext>
            </a:extLst>
          </p:cNvPr>
          <p:cNvSpPr txBox="1">
            <a:spLocks/>
          </p:cNvSpPr>
          <p:nvPr/>
        </p:nvSpPr>
        <p:spPr>
          <a:xfrm>
            <a:off x="3167322" y="1363629"/>
            <a:ext cx="5857356" cy="5112046"/>
          </a:xfrm>
          <a:prstGeom prst="rect">
            <a:avLst/>
          </a:prstGeom>
          <a:solidFill>
            <a:srgbClr val="006666"/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vert="horz" lIns="144000" tIns="144000" rIns="144000" bIns="144000" rtlCol="0" anchor="ctr">
            <a:norm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C’est faux!</a:t>
            </a:r>
          </a:p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lang="fr-FR" sz="4000" b="1" dirty="0">
                <a:solidFill>
                  <a:prstClr val="white"/>
                </a:solidFill>
                <a:latin typeface="Arial" panose="020B0604020202020204"/>
                <a:ea typeface="+mj-lt"/>
                <a:cs typeface="Arial" panose="020B0604020202020204"/>
              </a:rPr>
              <a:t>L’EVAM assiste 10’000 personnes en juin 2022, le double d’il y a une année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809A259A-3B2E-4731-A36A-DFCA5CF13A38}"/>
              </a:ext>
            </a:extLst>
          </p:cNvPr>
          <p:cNvSpPr txBox="1">
            <a:spLocks/>
          </p:cNvSpPr>
          <p:nvPr/>
        </p:nvSpPr>
        <p:spPr>
          <a:xfrm>
            <a:off x="3167322" y="1355033"/>
            <a:ext cx="5857356" cy="5112046"/>
          </a:xfrm>
          <a:prstGeom prst="rect">
            <a:avLst/>
          </a:prstGeom>
          <a:solidFill>
            <a:srgbClr val="960000"/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vert="horz" lIns="144000" tIns="144000" rIns="144000" bIns="144000" rtlCol="0" anchor="ctr">
            <a:norm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lang="fr-FR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+mj-lt"/>
                <a:cs typeface="Arial" panose="020B0604020202020204"/>
              </a:rPr>
              <a:t>Vrai ou faux?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endParaRPr lang="fr-FR" sz="4000" dirty="0">
              <a:solidFill>
                <a:prstClr val="white"/>
              </a:solidFill>
              <a:latin typeface="Arial" panose="020B0604020202020204"/>
              <a:ea typeface="+mj-lt"/>
              <a:cs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lang="fr-FR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+mj-lt"/>
                <a:cs typeface="Arial" panose="020B0604020202020204"/>
              </a:rPr>
              <a:t>L’EVAM assiste 2000 personnes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j-lt"/>
              <a:cs typeface="Arial" panose="020B0604020202020204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9340948" y="5685728"/>
            <a:ext cx="1814732" cy="598589"/>
            <a:chOff x="9889588" y="5416062"/>
            <a:chExt cx="1814732" cy="598589"/>
          </a:xfrm>
          <a:solidFill>
            <a:schemeClr val="tx1"/>
          </a:solidFill>
        </p:grpSpPr>
        <p:sp>
          <p:nvSpPr>
            <p:cNvPr id="2" name="ZoneTexte 1"/>
            <p:cNvSpPr txBox="1"/>
            <p:nvPr/>
          </p:nvSpPr>
          <p:spPr>
            <a:xfrm>
              <a:off x="9889588" y="5416062"/>
              <a:ext cx="1814732" cy="598589"/>
            </a:xfrm>
            <a:prstGeom prst="rect">
              <a:avLst/>
            </a:prstGeom>
            <a:grpFill/>
            <a:ln w="2222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144000" tIns="144000" rIns="144000" bIns="144000" rtlCol="0" anchor="ctr">
              <a:spAutoFit/>
            </a:bodyPr>
            <a:lstStyle/>
            <a:p>
              <a:r>
                <a:rPr lang="fr-FR" sz="2000" b="1" dirty="0">
                  <a:latin typeface="Arial" panose="020B0604020202020204" pitchFamily="34" charset="0"/>
                  <a:cs typeface="Arial" panose="020B0604020202020204" pitchFamily="34" charset="0"/>
                  <a:hlinkClick r:id="" action="ppaction://hlinkshowjump?jump=nextslide"/>
                </a:rPr>
                <a:t>Suivant</a:t>
              </a:r>
              <a:endParaRPr lang="fr-FR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Bouton d’action : Suivant 5">
              <a:hlinkClick r:id="" action="ppaction://hlinkshowjump?jump=nextslide" highlightClick="1"/>
            </p:cNvPr>
            <p:cNvSpPr/>
            <p:nvPr/>
          </p:nvSpPr>
          <p:spPr>
            <a:xfrm>
              <a:off x="11151168" y="5560610"/>
              <a:ext cx="314001" cy="319685"/>
            </a:xfrm>
            <a:prstGeom prst="actionButtonForwardNext">
              <a:avLst/>
            </a:prstGeom>
            <a:grpFill/>
            <a:ln w="22225">
              <a:solidFill>
                <a:srgbClr val="96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6502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biLevel thresh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8C98CC0E-4E92-468B-817B-905375D2D6BB}"/>
              </a:ext>
            </a:extLst>
          </p:cNvPr>
          <p:cNvSpPr txBox="1">
            <a:spLocks/>
          </p:cNvSpPr>
          <p:nvPr/>
        </p:nvSpPr>
        <p:spPr>
          <a:xfrm>
            <a:off x="3167322" y="1244684"/>
            <a:ext cx="5857356" cy="5112046"/>
          </a:xfrm>
          <a:prstGeom prst="rect">
            <a:avLst/>
          </a:prstGeom>
          <a:solidFill>
            <a:srgbClr val="960000"/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vert="horz" lIns="144000" tIns="144000" rIns="144000" bIns="144000" rtlCol="0" anchor="ctr">
            <a:norm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C’est faux!</a:t>
            </a:r>
          </a:p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lang="fr-FR" sz="4000" b="1" dirty="0">
                <a:solidFill>
                  <a:schemeClr val="bg1"/>
                </a:solidFill>
                <a:latin typeface="Arial" panose="020B0604020202020204"/>
                <a:ea typeface="+mj-lt"/>
                <a:cs typeface="Arial" panose="020B0604020202020204"/>
              </a:rPr>
              <a:t>L’EVAM signifie</a:t>
            </a:r>
            <a:r>
              <a:rPr lang="fr-FR" sz="4000" b="1" dirty="0">
                <a:latin typeface="Arial" panose="020B0604020202020204"/>
                <a:ea typeface="+mj-lt"/>
                <a:cs typeface="Arial" panose="020B0604020202020204"/>
              </a:rPr>
              <a:t> </a:t>
            </a:r>
            <a:r>
              <a:rPr lang="fr-FR" sz="4000" b="1" dirty="0">
                <a:solidFill>
                  <a:srgbClr val="42B496"/>
                </a:solidFill>
                <a:latin typeface="Arial" panose="020B0604020202020204"/>
                <a:ea typeface="+mj-lt"/>
                <a:cs typeface="Arial" panose="020B0604020202020204"/>
              </a:rPr>
              <a:t>L’Etablissement Vaudois d’Accueil des Migrants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2B496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809A259A-3B2E-4731-A36A-DFCA5CF13A38}"/>
              </a:ext>
            </a:extLst>
          </p:cNvPr>
          <p:cNvSpPr txBox="1">
            <a:spLocks/>
          </p:cNvSpPr>
          <p:nvPr/>
        </p:nvSpPr>
        <p:spPr>
          <a:xfrm>
            <a:off x="3167322" y="1244684"/>
            <a:ext cx="5857356" cy="5112046"/>
          </a:xfrm>
          <a:prstGeom prst="rect">
            <a:avLst/>
          </a:prstGeom>
          <a:solidFill>
            <a:srgbClr val="42B496"/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vert="horz" lIns="144000" tIns="144000" rIns="144000" bIns="144000" rtlCol="0" anchor="ctr">
            <a:norm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lang="fr-FR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+mj-lt"/>
                <a:cs typeface="Arial" panose="020B0604020202020204"/>
              </a:rPr>
              <a:t>Vrai ou faux?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endParaRPr lang="fr-FR" sz="4000" dirty="0">
              <a:solidFill>
                <a:prstClr val="white"/>
              </a:solidFill>
              <a:latin typeface="Arial" panose="020B0604020202020204"/>
              <a:ea typeface="+mj-lt"/>
              <a:cs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lang="fr-FR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+mj-lt"/>
                <a:cs typeface="Arial" panose="020B0604020202020204"/>
              </a:rPr>
              <a:t>L’EVAM signifie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+mj-lt"/>
                <a:cs typeface="Arial" panose="020B0604020202020204"/>
              </a:rPr>
              <a:t>L’Etat de Vaud Aime les Migrants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j-lt"/>
              <a:cs typeface="Arial" panose="020B0604020202020204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9340948" y="5685728"/>
            <a:ext cx="1814732" cy="598589"/>
            <a:chOff x="9889588" y="5416062"/>
            <a:chExt cx="1814732" cy="598589"/>
          </a:xfrm>
        </p:grpSpPr>
        <p:sp>
          <p:nvSpPr>
            <p:cNvPr id="12" name="ZoneTexte 11"/>
            <p:cNvSpPr txBox="1"/>
            <p:nvPr/>
          </p:nvSpPr>
          <p:spPr>
            <a:xfrm>
              <a:off x="9889588" y="5416062"/>
              <a:ext cx="1814732" cy="598589"/>
            </a:xfrm>
            <a:prstGeom prst="rect">
              <a:avLst/>
            </a:prstGeom>
            <a:solidFill>
              <a:schemeClr val="tx1"/>
            </a:solidFill>
            <a:ln w="2222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144000" tIns="144000" rIns="144000" bIns="144000" rtlCol="0" anchor="ctr">
              <a:spAutoFit/>
            </a:bodyPr>
            <a:lstStyle/>
            <a:p>
              <a:r>
                <a:rPr lang="fr-FR" sz="2000" b="1" dirty="0">
                  <a:latin typeface="Arial" panose="020B0604020202020204" pitchFamily="34" charset="0"/>
                  <a:cs typeface="Arial" panose="020B0604020202020204" pitchFamily="34" charset="0"/>
                  <a:hlinkClick r:id="" action="ppaction://hlinkshowjump?jump=nextslide"/>
                </a:rPr>
                <a:t>Suivant</a:t>
              </a:r>
              <a:endParaRPr lang="fr-FR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Bouton d’action : Suivant 12">
              <a:hlinkClick r:id="" action="ppaction://hlinkshowjump?jump=nextslide" highlightClick="1"/>
            </p:cNvPr>
            <p:cNvSpPr/>
            <p:nvPr/>
          </p:nvSpPr>
          <p:spPr>
            <a:xfrm>
              <a:off x="11151168" y="5560610"/>
              <a:ext cx="314001" cy="319685"/>
            </a:xfrm>
            <a:prstGeom prst="actionButtonForwardNext">
              <a:avLst/>
            </a:prstGeom>
            <a:ln w="22225">
              <a:solidFill>
                <a:srgbClr val="96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495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8C98CC0E-4E92-468B-817B-905375D2D6BB}"/>
              </a:ext>
            </a:extLst>
          </p:cNvPr>
          <p:cNvSpPr txBox="1">
            <a:spLocks/>
          </p:cNvSpPr>
          <p:nvPr/>
        </p:nvSpPr>
        <p:spPr>
          <a:xfrm>
            <a:off x="3167322" y="1371064"/>
            <a:ext cx="5857356" cy="5112046"/>
          </a:xfrm>
          <a:prstGeom prst="rect">
            <a:avLst/>
          </a:prstGeom>
          <a:solidFill>
            <a:srgbClr val="6CB898"/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vert="horz" lIns="144000" tIns="144000" rIns="144000" bIns="144000" rtlCol="0" anchor="ctr">
            <a:norm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C’est vrai!</a:t>
            </a:r>
          </a:p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lang="fr-FR" sz="4000" b="1" dirty="0">
                <a:solidFill>
                  <a:prstClr val="white"/>
                </a:solidFill>
                <a:latin typeface="Arial" panose="020B0604020202020204"/>
                <a:ea typeface="+mj-lt"/>
                <a:cs typeface="Arial" panose="020B0604020202020204"/>
              </a:rPr>
              <a:t>Erich </a:t>
            </a:r>
            <a:r>
              <a:rPr lang="fr-FR" sz="4000" b="1" dirty="0" err="1">
                <a:solidFill>
                  <a:prstClr val="white"/>
                </a:solidFill>
                <a:latin typeface="Arial" panose="020B0604020202020204"/>
                <a:ea typeface="+mj-lt"/>
                <a:cs typeface="Arial" panose="020B0604020202020204"/>
              </a:rPr>
              <a:t>Dürst</a:t>
            </a:r>
            <a:r>
              <a:rPr lang="fr-FR" sz="4000" b="1" dirty="0">
                <a:solidFill>
                  <a:prstClr val="white"/>
                </a:solidFill>
                <a:latin typeface="Arial" panose="020B0604020202020204"/>
                <a:ea typeface="+mj-lt"/>
                <a:cs typeface="Arial" panose="020B0604020202020204"/>
              </a:rPr>
              <a:t> est le directeur de l’EVAM depuis 2012.</a:t>
            </a:r>
          </a:p>
          <a:p>
            <a:pPr lvl="1">
              <a:defRPr/>
            </a:pPr>
            <a:endParaRPr lang="fr-FR" sz="4000" b="1" dirty="0">
              <a:latin typeface="Arial"/>
              <a:cs typeface="Arial"/>
            </a:endParaRP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809A259A-3B2E-4731-A36A-DFCA5CF13A38}"/>
              </a:ext>
            </a:extLst>
          </p:cNvPr>
          <p:cNvSpPr txBox="1">
            <a:spLocks/>
          </p:cNvSpPr>
          <p:nvPr/>
        </p:nvSpPr>
        <p:spPr>
          <a:xfrm>
            <a:off x="3167322" y="1371064"/>
            <a:ext cx="5857356" cy="5112046"/>
          </a:xfrm>
          <a:prstGeom prst="rect">
            <a:avLst/>
          </a:prstGeom>
          <a:solidFill>
            <a:srgbClr val="006666"/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vert="horz" lIns="144000" tIns="144000" rIns="144000" bIns="144000" rtlCol="0" anchor="ctr">
            <a:norm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lang="fr-FR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+mj-lt"/>
                <a:cs typeface="Arial" panose="020B0604020202020204"/>
              </a:rPr>
              <a:t>Vrai ou faux?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endParaRPr lang="fr-FR" sz="4000" dirty="0">
              <a:solidFill>
                <a:prstClr val="white"/>
              </a:solidFill>
              <a:latin typeface="Arial" panose="020B0604020202020204"/>
              <a:ea typeface="+mj-lt"/>
              <a:cs typeface="Arial" panose="020B0604020202020204"/>
            </a:endParaRPr>
          </a:p>
          <a:p>
            <a:pPr>
              <a:buClr>
                <a:srgbClr val="1E5155">
                  <a:lumMod val="40000"/>
                  <a:lumOff val="60000"/>
                </a:srgbClr>
              </a:buClr>
              <a:defRPr/>
            </a:pPr>
            <a: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+mj-lt"/>
                <a:cs typeface="Arial" panose="020B0604020202020204"/>
              </a:rPr>
              <a:t>Le Directeur de l'EVAM s'appelle Erich Dürst.</a:t>
            </a:r>
            <a:endParaRPr lang="fr-F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j-lt"/>
              <a:cs typeface="Arial" panose="020B0604020202020204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9340948" y="5685728"/>
            <a:ext cx="1814732" cy="598589"/>
            <a:chOff x="9889588" y="5416062"/>
            <a:chExt cx="1814732" cy="598589"/>
          </a:xfrm>
          <a:solidFill>
            <a:schemeClr val="tx1"/>
          </a:solidFill>
        </p:grpSpPr>
        <p:sp>
          <p:nvSpPr>
            <p:cNvPr id="8" name="ZoneTexte 7"/>
            <p:cNvSpPr txBox="1"/>
            <p:nvPr/>
          </p:nvSpPr>
          <p:spPr>
            <a:xfrm>
              <a:off x="9889588" y="5416062"/>
              <a:ext cx="1814732" cy="598589"/>
            </a:xfrm>
            <a:prstGeom prst="rect">
              <a:avLst/>
            </a:prstGeom>
            <a:grpFill/>
            <a:ln w="2222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144000" tIns="144000" rIns="144000" bIns="144000" rtlCol="0" anchor="ctr">
              <a:spAutoFit/>
            </a:bodyPr>
            <a:lstStyle/>
            <a:p>
              <a:r>
                <a:rPr lang="fr-FR" sz="2000" b="1" dirty="0">
                  <a:latin typeface="Arial" panose="020B0604020202020204" pitchFamily="34" charset="0"/>
                  <a:cs typeface="Arial" panose="020B0604020202020204" pitchFamily="34" charset="0"/>
                  <a:hlinkClick r:id="" action="ppaction://hlinkshowjump?jump=nextslide"/>
                </a:rPr>
                <a:t>Suivant</a:t>
              </a:r>
              <a:endParaRPr lang="fr-FR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Bouton d’action : Suivant 8">
              <a:hlinkClick r:id="" action="ppaction://hlinkshowjump?jump=nextslide" highlightClick="1"/>
            </p:cNvPr>
            <p:cNvSpPr/>
            <p:nvPr/>
          </p:nvSpPr>
          <p:spPr>
            <a:xfrm>
              <a:off x="11151168" y="5560610"/>
              <a:ext cx="314001" cy="319685"/>
            </a:xfrm>
            <a:prstGeom prst="actionButtonForwardNext">
              <a:avLst/>
            </a:prstGeom>
            <a:grpFill/>
            <a:ln w="22225">
              <a:solidFill>
                <a:srgbClr val="96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3787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62541" cy="6858000"/>
          </a:xfrm>
          <a:prstGeom prst="rect">
            <a:avLst/>
          </a:prstGeom>
        </p:spPr>
      </p:pic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8C98CC0E-4E92-468B-817B-905375D2D6BB}"/>
              </a:ext>
            </a:extLst>
          </p:cNvPr>
          <p:cNvSpPr txBox="1">
            <a:spLocks/>
          </p:cNvSpPr>
          <p:nvPr/>
        </p:nvSpPr>
        <p:spPr>
          <a:xfrm>
            <a:off x="3152592" y="573682"/>
            <a:ext cx="5857356" cy="5112046"/>
          </a:xfrm>
          <a:prstGeom prst="rect">
            <a:avLst/>
          </a:prstGeom>
          <a:solidFill>
            <a:srgbClr val="960000"/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vert="horz" lIns="144000" tIns="144000" rIns="144000" bIns="144000" rtlCol="0" anchor="ctr">
            <a:norm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lt"/>
                <a:cs typeface="Arial" panose="020B0604020202020204"/>
              </a:rPr>
              <a:t>C’est faux</a:t>
            </a:r>
            <a:r>
              <a:rPr lang="fr-FR" sz="4000" b="1" dirty="0">
                <a:solidFill>
                  <a:prstClr val="white"/>
                </a:solidFill>
                <a:latin typeface="Arial" panose="020B0604020202020204"/>
                <a:ea typeface="+mj-lt"/>
                <a:cs typeface="Arial" panose="020B0604020202020204"/>
              </a:rPr>
              <a:t>! </a:t>
            </a:r>
          </a:p>
          <a:p>
            <a:pPr lvl="1">
              <a:buClr>
                <a:srgbClr val="1E5155">
                  <a:lumMod val="40000"/>
                  <a:lumOff val="60000"/>
                </a:srgbClr>
              </a:buClr>
              <a:defRPr/>
            </a:pPr>
            <a:r>
              <a:rPr lang="fr-FR" sz="4000" b="1" dirty="0">
                <a:solidFill>
                  <a:schemeClr val="bg1"/>
                </a:solidFill>
                <a:latin typeface="Arial" panose="020B0604020202020204"/>
                <a:ea typeface="+mj-lt"/>
                <a:cs typeface="Arial" panose="020B0604020202020204"/>
              </a:rPr>
              <a:t>En 2022, L’EVAM a 28 foyers où habitent plus de 1’700 personnes.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809A259A-3B2E-4731-A36A-DFCA5CF13A38}"/>
              </a:ext>
            </a:extLst>
          </p:cNvPr>
          <p:cNvSpPr txBox="1">
            <a:spLocks/>
          </p:cNvSpPr>
          <p:nvPr/>
        </p:nvSpPr>
        <p:spPr>
          <a:xfrm>
            <a:off x="3152592" y="573682"/>
            <a:ext cx="5857356" cy="511204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vert="horz" lIns="144000" tIns="144000" rIns="144000" bIns="144000" rtlCol="0" anchor="ctr">
            <a:norm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+mj-lt"/>
                <a:cs typeface="Arial" panose="020B0604020202020204"/>
              </a:rPr>
              <a:t>Vrai ou faux?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endParaRPr lang="fr-FR" sz="4000" dirty="0">
              <a:solidFill>
                <a:prstClr val="white"/>
              </a:solidFill>
              <a:latin typeface="Arial" panose="020B0604020202020204"/>
              <a:ea typeface="+mj-lt"/>
              <a:cs typeface="Arial" panose="020B0604020202020204"/>
            </a:endParaRPr>
          </a:p>
          <a:p>
            <a:pPr>
              <a:buClr>
                <a:srgbClr val="1E5155">
                  <a:lumMod val="40000"/>
                  <a:lumOff val="60000"/>
                </a:srgbClr>
              </a:buClr>
              <a:defRPr/>
            </a:pPr>
            <a: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+mj-lt"/>
                <a:cs typeface="Arial" panose="020B0604020202020204"/>
              </a:rPr>
              <a:t>L'EVAM a 3 foyers.</a:t>
            </a:r>
            <a:endParaRPr lang="fr-F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j-lt"/>
              <a:cs typeface="Arial" panose="020B0604020202020204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9340948" y="5685728"/>
            <a:ext cx="1814732" cy="598589"/>
            <a:chOff x="9889588" y="5416062"/>
            <a:chExt cx="1814732" cy="598589"/>
          </a:xfrm>
        </p:grpSpPr>
        <p:sp>
          <p:nvSpPr>
            <p:cNvPr id="8" name="ZoneTexte 7"/>
            <p:cNvSpPr txBox="1"/>
            <p:nvPr/>
          </p:nvSpPr>
          <p:spPr>
            <a:xfrm>
              <a:off x="9889588" y="5416062"/>
              <a:ext cx="1814732" cy="598589"/>
            </a:xfrm>
            <a:prstGeom prst="rect">
              <a:avLst/>
            </a:prstGeom>
            <a:solidFill>
              <a:schemeClr val="tx1"/>
            </a:solidFill>
            <a:ln w="2222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144000" tIns="144000" rIns="144000" bIns="144000" rtlCol="0" anchor="ctr">
              <a:spAutoFit/>
            </a:bodyPr>
            <a:lstStyle/>
            <a:p>
              <a:r>
                <a:rPr lang="fr-FR" sz="2000" b="1" dirty="0">
                  <a:latin typeface="Arial" panose="020B0604020202020204" pitchFamily="34" charset="0"/>
                  <a:cs typeface="Arial" panose="020B0604020202020204" pitchFamily="34" charset="0"/>
                  <a:hlinkClick r:id="" action="ppaction://hlinkshowjump?jump=nextslide"/>
                </a:rPr>
                <a:t>Suivant</a:t>
              </a:r>
              <a:endParaRPr lang="fr-FR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Bouton d’action : Suivant 8">
              <a:hlinkClick r:id="" action="ppaction://hlinkshowjump?jump=nextslide" highlightClick="1"/>
            </p:cNvPr>
            <p:cNvSpPr/>
            <p:nvPr/>
          </p:nvSpPr>
          <p:spPr>
            <a:xfrm>
              <a:off x="11151168" y="5560610"/>
              <a:ext cx="314001" cy="319685"/>
            </a:xfrm>
            <a:prstGeom prst="actionButtonForwardNext">
              <a:avLst/>
            </a:prstGeom>
            <a:ln w="22225">
              <a:solidFill>
                <a:srgbClr val="96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9012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duotone>
              <a:prstClr val="black"/>
              <a:schemeClr val="accent6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8C98CC0E-4E92-468B-817B-905375D2D6BB}"/>
              </a:ext>
            </a:extLst>
          </p:cNvPr>
          <p:cNvSpPr txBox="1">
            <a:spLocks/>
          </p:cNvSpPr>
          <p:nvPr/>
        </p:nvSpPr>
        <p:spPr>
          <a:xfrm>
            <a:off x="3244441" y="1172271"/>
            <a:ext cx="5857356" cy="5112046"/>
          </a:xfrm>
          <a:prstGeom prst="rect">
            <a:avLst/>
          </a:prstGeom>
          <a:solidFill>
            <a:srgbClr val="006666"/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vert="horz" lIns="144000" tIns="144000" rIns="144000" bIns="144000" rtlCol="0" anchor="ctr">
            <a:norm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lang="fr-FR" sz="4000" b="1" dirty="0">
                <a:solidFill>
                  <a:prstClr val="white"/>
                </a:solidFill>
                <a:latin typeface="Arial" panose="020B0604020202020204"/>
                <a:ea typeface="+mj-lt"/>
                <a:cs typeface="Arial" panose="020B0604020202020204"/>
              </a:rPr>
              <a:t>C’est vrai!</a:t>
            </a:r>
          </a:p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lang="fr-FR" sz="4000" b="1" dirty="0">
                <a:solidFill>
                  <a:prstClr val="white"/>
                </a:solidFill>
                <a:latin typeface="Arial" panose="020B0604020202020204"/>
                <a:ea typeface="+mj-lt"/>
                <a:cs typeface="Arial" panose="020B0604020202020204"/>
              </a:rPr>
              <a:t>En 2021 501 personnes ont terminé avec succès un cours de français à l’EVAM. </a:t>
            </a:r>
            <a:r>
              <a:rPr lang="fr-FR" sz="2400" b="1" dirty="0">
                <a:solidFill>
                  <a:prstClr val="white"/>
                </a:solidFill>
                <a:latin typeface="Arial" panose="020B0604020202020204"/>
                <a:ea typeface="+mj-lt"/>
                <a:cs typeface="Arial" panose="020B0604020202020204"/>
              </a:rPr>
              <a:t>Ce nombre augmente avec l’arrivée des Ukrainiens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809A259A-3B2E-4731-A36A-DFCA5CF13A38}"/>
              </a:ext>
            </a:extLst>
          </p:cNvPr>
          <p:cNvSpPr txBox="1">
            <a:spLocks/>
          </p:cNvSpPr>
          <p:nvPr/>
        </p:nvSpPr>
        <p:spPr>
          <a:xfrm>
            <a:off x="3244441" y="1172271"/>
            <a:ext cx="5857356" cy="5112046"/>
          </a:xfrm>
          <a:prstGeom prst="rect">
            <a:avLst/>
          </a:prstGeom>
          <a:solidFill>
            <a:srgbClr val="960000"/>
          </a:solidFill>
          <a:effectLst>
            <a:outerShdw blurRad="50800" algn="ctr" rotWithShape="0">
              <a:srgbClr val="000000">
                <a:alpha val="43137"/>
              </a:srgbClr>
            </a:outerShdw>
            <a:softEdge rad="38100"/>
          </a:effectLst>
        </p:spPr>
        <p:txBody>
          <a:bodyPr vert="horz" lIns="144000" tIns="144000" rIns="144000" bIns="144000" rtlCol="0" anchor="ctr">
            <a:norm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lang="fr-FR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+mj-lt"/>
                <a:cs typeface="Arial" panose="020B0604020202020204"/>
              </a:rPr>
              <a:t>Vrai ou faux?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endParaRPr lang="fr-FR" sz="4000" dirty="0">
              <a:solidFill>
                <a:prstClr val="white"/>
              </a:solidFill>
              <a:latin typeface="Arial" panose="020B0604020202020204"/>
              <a:ea typeface="+mj-lt"/>
              <a:cs typeface="Arial" panose="020B0604020202020204"/>
            </a:endParaRPr>
          </a:p>
          <a:p>
            <a:pPr>
              <a:buClr>
                <a:srgbClr val="1E5155">
                  <a:lumMod val="40000"/>
                  <a:lumOff val="60000"/>
                </a:srgbClr>
              </a:buClr>
              <a:defRPr/>
            </a:pPr>
            <a: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+mj-lt"/>
                <a:cs typeface="Arial" panose="020B0604020202020204"/>
              </a:rPr>
              <a:t>L’EVAM offre des cours de français à 500 migrants.</a:t>
            </a:r>
            <a:endParaRPr lang="fr-FR" sz="4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j-lt"/>
              <a:cs typeface="Arial" panose="020B0604020202020204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9340948" y="5685728"/>
            <a:ext cx="1814732" cy="598589"/>
            <a:chOff x="9889588" y="5416062"/>
            <a:chExt cx="1814732" cy="598589"/>
          </a:xfrm>
        </p:grpSpPr>
        <p:sp>
          <p:nvSpPr>
            <p:cNvPr id="8" name="ZoneTexte 7"/>
            <p:cNvSpPr txBox="1"/>
            <p:nvPr/>
          </p:nvSpPr>
          <p:spPr>
            <a:xfrm>
              <a:off x="9889588" y="5416062"/>
              <a:ext cx="1814732" cy="598589"/>
            </a:xfrm>
            <a:prstGeom prst="rect">
              <a:avLst/>
            </a:prstGeom>
            <a:solidFill>
              <a:schemeClr val="tx1"/>
            </a:solidFill>
            <a:ln w="2222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144000" tIns="144000" rIns="144000" bIns="144000" rtlCol="0" anchor="ctr">
              <a:spAutoFit/>
            </a:bodyPr>
            <a:lstStyle/>
            <a:p>
              <a:r>
                <a:rPr lang="fr-FR" sz="2000" b="1" dirty="0">
                  <a:latin typeface="Arial" panose="020B0604020202020204" pitchFamily="34" charset="0"/>
                  <a:cs typeface="Arial" panose="020B0604020202020204" pitchFamily="34" charset="0"/>
                  <a:hlinkClick r:id="" action="ppaction://hlinkshowjump?jump=nextslide"/>
                </a:rPr>
                <a:t>Suivant</a:t>
              </a:r>
              <a:endParaRPr lang="fr-FR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Bouton d’action : Suivant 8">
              <a:hlinkClick r:id="" action="ppaction://hlinkshowjump?jump=nextslide" highlightClick="1"/>
            </p:cNvPr>
            <p:cNvSpPr/>
            <p:nvPr/>
          </p:nvSpPr>
          <p:spPr>
            <a:xfrm>
              <a:off x="11151168" y="5560610"/>
              <a:ext cx="314001" cy="319685"/>
            </a:xfrm>
            <a:prstGeom prst="actionButtonForwardNext">
              <a:avLst/>
            </a:prstGeom>
            <a:ln w="22225">
              <a:solidFill>
                <a:srgbClr val="96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0763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299331" y="1518003"/>
            <a:ext cx="5569606" cy="4766314"/>
          </a:xfrm>
          <a:prstGeom prst="rect">
            <a:avLst/>
          </a:prstGeom>
          <a:solidFill>
            <a:srgbClr val="81B4B9"/>
          </a:solidFill>
        </p:spPr>
        <p:txBody>
          <a:bodyPr lIns="144000" tIns="144000" rIns="144000" bIns="14400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000" b="1" dirty="0">
                <a:solidFill>
                  <a:srgbClr val="960000"/>
                </a:solidFill>
                <a:latin typeface="Arial" panose="020B0604020202020204"/>
                <a:ea typeface="+mj-lt"/>
                <a:cs typeface="Arial" panose="020B0604020202020204"/>
              </a:rPr>
              <a:t>Fin!</a:t>
            </a:r>
            <a:endParaRPr lang="fr-FR" sz="4000" b="1" dirty="0"/>
          </a:p>
        </p:txBody>
      </p:sp>
      <p:grpSp>
        <p:nvGrpSpPr>
          <p:cNvPr id="3" name="Groupe 2"/>
          <p:cNvGrpSpPr/>
          <p:nvPr/>
        </p:nvGrpSpPr>
        <p:grpSpPr>
          <a:xfrm>
            <a:off x="9340948" y="5685728"/>
            <a:ext cx="2082018" cy="598589"/>
            <a:chOff x="9889588" y="5416062"/>
            <a:chExt cx="2082018" cy="598589"/>
          </a:xfrm>
          <a:solidFill>
            <a:schemeClr val="tx1"/>
          </a:solidFill>
        </p:grpSpPr>
        <p:sp>
          <p:nvSpPr>
            <p:cNvPr id="4" name="ZoneTexte 3"/>
            <p:cNvSpPr txBox="1"/>
            <p:nvPr/>
          </p:nvSpPr>
          <p:spPr>
            <a:xfrm>
              <a:off x="9889588" y="5416062"/>
              <a:ext cx="2082018" cy="598589"/>
            </a:xfrm>
            <a:prstGeom prst="rect">
              <a:avLst/>
            </a:prstGeom>
            <a:grpFill/>
            <a:ln w="2222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144000" tIns="144000" rIns="144000" bIns="144000" rtlCol="0" anchor="ctr">
              <a:spAutoFit/>
            </a:bodyPr>
            <a:lstStyle/>
            <a:p>
              <a:r>
                <a:rPr lang="fr-FR" sz="2000" b="1" dirty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  <a:t>Réponses</a:t>
              </a:r>
              <a:endParaRPr lang="fr-FR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Bouton d’action : Suivant 4">
              <a:hlinkClick r:id="rId3" action="ppaction://hlinksldjump" highlightClick="1"/>
            </p:cNvPr>
            <p:cNvSpPr/>
            <p:nvPr/>
          </p:nvSpPr>
          <p:spPr>
            <a:xfrm>
              <a:off x="11502861" y="5555513"/>
              <a:ext cx="314001" cy="319685"/>
            </a:xfrm>
            <a:prstGeom prst="actionButtonForwardNext">
              <a:avLst/>
            </a:prstGeom>
            <a:grpFill/>
            <a:ln w="22225">
              <a:solidFill>
                <a:srgbClr val="96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6667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ersonnalisé 47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B01513"/>
      </a:accent6>
      <a:hlink>
        <a:srgbClr val="595959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4844F07-6D24-40C5-B449-A78719E60A4E}">
  <we:reference id="wa104380862" version="1.5.0.0" store="fr-FR" storeType="OMEX"/>
  <we:alternateReferences>
    <we:reference id="WA104380862" version="1.5.0.0" store="WA104380862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6564</TotalTime>
  <Words>1503</Words>
  <Application>Microsoft Office PowerPoint</Application>
  <PresentationFormat>Grand écran</PresentationFormat>
  <Paragraphs>322</Paragraphs>
  <Slides>26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Wingdings 3</vt:lpstr>
      <vt:lpstr>Ion</vt:lpstr>
      <vt:lpstr>Worksheet</vt:lpstr>
      <vt:lpstr>Primo Information Finances L‘assistance de l‘EVAM</vt:lpstr>
      <vt:lpstr>Essayez notre quiz  Connaissez-vous l’EVAM?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Connaissez-vous l’EVAM?</vt:lpstr>
      <vt:lpstr>L’assistance de l’EVAM </vt:lpstr>
      <vt:lpstr>Une assistance qui couvre les besoins essentiels</vt:lpstr>
      <vt:lpstr>L’assistance financière</vt:lpstr>
      <vt:lpstr>Calculer votre assistance financière</vt:lpstr>
      <vt:lpstr>L’hébergement en foyer ou en appartement </vt:lpstr>
      <vt:lpstr>Les frais médicaux</vt:lpstr>
      <vt:lpstr>Les frais de transport</vt:lpstr>
      <vt:lpstr>Les prestations supplémentaires</vt:lpstr>
      <vt:lpstr>La Commande d’Assistance</vt:lpstr>
      <vt:lpstr>La subsidiarité</vt:lpstr>
      <vt:lpstr>Vos responsabilités</vt:lpstr>
      <vt:lpstr>Informations et documents à donner à l’EVAM</vt:lpstr>
      <vt:lpstr>Présentation PowerPoint</vt:lpstr>
      <vt:lpstr>Contact</vt:lpstr>
      <vt:lpstr>Evaluations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BERRY Rachel</dc:creator>
  <cp:lastModifiedBy>Rachel BERRY</cp:lastModifiedBy>
  <cp:revision>793</cp:revision>
  <cp:lastPrinted>2021-07-26T22:05:39Z</cp:lastPrinted>
  <dcterms:created xsi:type="dcterms:W3CDTF">2021-06-18T12:43:55Z</dcterms:created>
  <dcterms:modified xsi:type="dcterms:W3CDTF">2022-08-21T11:35:20Z</dcterms:modified>
</cp:coreProperties>
</file>